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50.xml" ContentType="application/vnd.openxmlformats-officedocument.presentationml.slide+xml"/>
  <Override PartName="/ppt/slides/slide23.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s/slide58.xml" ContentType="application/vnd.openxmlformats-officedocument.presentationml.slide+xml"/>
  <Override PartName="/ppt/viewProps.xml" ContentType="application/vnd.openxmlformats-officedocument.presentationml.viewProps+xml"/>
  <Override PartName="/ppt/tableStyles.xml" ContentType="application/vnd.openxmlformats-officedocument.presentationml.tableStyles+xml"/>
  <Override PartName="/ppt/slides/slide25.xml" ContentType="application/vnd.openxmlformats-officedocument.presentationml.slide+xml"/>
  <Override PartName="/ppt/slideLayouts/slideLayout10.xml" ContentType="application/vnd.openxmlformats-officedocument.presentationml.slideLayout+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56.xml" ContentType="application/vnd.openxmlformats-officedocument.presentationml.slide+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53.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319" r:id="rId2"/>
    <p:sldId id="318" r:id="rId3"/>
    <p:sldId id="256" r:id="rId4"/>
    <p:sldId id="258" r:id="rId5"/>
    <p:sldId id="320" r:id="rId6"/>
    <p:sldId id="259" r:id="rId7"/>
    <p:sldId id="260" r:id="rId8"/>
    <p:sldId id="261" r:id="rId9"/>
    <p:sldId id="262" r:id="rId10"/>
    <p:sldId id="311" r:id="rId11"/>
    <p:sldId id="263" r:id="rId12"/>
    <p:sldId id="316" r:id="rId13"/>
    <p:sldId id="317"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97" r:id="rId27"/>
    <p:sldId id="308" r:id="rId28"/>
    <p:sldId id="312" r:id="rId29"/>
    <p:sldId id="281" r:id="rId30"/>
    <p:sldId id="282" r:id="rId31"/>
    <p:sldId id="283" r:id="rId32"/>
    <p:sldId id="284" r:id="rId33"/>
    <p:sldId id="285" r:id="rId34"/>
    <p:sldId id="314" r:id="rId35"/>
    <p:sldId id="315" r:id="rId36"/>
    <p:sldId id="286" r:id="rId37"/>
    <p:sldId id="288" r:id="rId38"/>
    <p:sldId id="287" r:id="rId39"/>
    <p:sldId id="289" r:id="rId40"/>
    <p:sldId id="290" r:id="rId41"/>
    <p:sldId id="309" r:id="rId42"/>
    <p:sldId id="291" r:id="rId43"/>
    <p:sldId id="292" r:id="rId44"/>
    <p:sldId id="293" r:id="rId45"/>
    <p:sldId id="294" r:id="rId46"/>
    <p:sldId id="295" r:id="rId47"/>
    <p:sldId id="296" r:id="rId48"/>
    <p:sldId id="298" r:id="rId49"/>
    <p:sldId id="299" r:id="rId50"/>
    <p:sldId id="300" r:id="rId51"/>
    <p:sldId id="310" r:id="rId52"/>
    <p:sldId id="301" r:id="rId53"/>
    <p:sldId id="302" r:id="rId54"/>
    <p:sldId id="303" r:id="rId55"/>
    <p:sldId id="304" r:id="rId56"/>
    <p:sldId id="305" r:id="rId57"/>
    <p:sldId id="307" r:id="rId58"/>
    <p:sldId id="306"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tableStyles" Target="tableStyles.xml"/><Relationship Id="rId60" Type="http://schemas.openxmlformats.org/officeDocument/2006/relationships/printerSettings" Target="printerSettings/printerSettings1.bin"/><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63" Type="http://schemas.openxmlformats.org/officeDocument/2006/relationships/theme" Target="theme/theme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viewProps" Target="viewProps.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presProps" Target="presProps.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1F568B-4656-1345-9121-FDEBC4CF01CF}" type="datetimeFigureOut">
              <a:rPr lang="en-US" smtClean="0"/>
              <a:pPr/>
              <a:t>3/2/12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F568B-4656-1345-9121-FDEBC4CF01CF}" type="datetimeFigureOut">
              <a:rPr lang="en-US" smtClean="0"/>
              <a:pPr/>
              <a:t>3/2/12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F568B-4656-1345-9121-FDEBC4CF01CF}" type="datetimeFigureOut">
              <a:rPr lang="en-US" smtClean="0"/>
              <a:pPr/>
              <a:t>3/2/12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F568B-4656-1345-9121-FDEBC4CF01CF}" type="datetimeFigureOut">
              <a:rPr lang="en-US" smtClean="0"/>
              <a:pPr/>
              <a:t>3/2/12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1F568B-4656-1345-9121-FDEBC4CF01CF}" type="datetimeFigureOut">
              <a:rPr lang="en-US" smtClean="0"/>
              <a:pPr/>
              <a:t>3/2/12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1F568B-4656-1345-9121-FDEBC4CF01CF}" type="datetimeFigureOut">
              <a:rPr lang="en-US" smtClean="0"/>
              <a:pPr/>
              <a:t>3/2/12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1F568B-4656-1345-9121-FDEBC4CF01CF}" type="datetimeFigureOut">
              <a:rPr lang="en-US" smtClean="0"/>
              <a:pPr/>
              <a:t>3/2/12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1F568B-4656-1345-9121-FDEBC4CF01CF}" type="datetimeFigureOut">
              <a:rPr lang="en-US" smtClean="0"/>
              <a:pPr/>
              <a:t>3/2/12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F568B-4656-1345-9121-FDEBC4CF01CF}" type="datetimeFigureOut">
              <a:rPr lang="en-US" smtClean="0"/>
              <a:pPr/>
              <a:t>3/2/12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F568B-4656-1345-9121-FDEBC4CF01CF}" type="datetimeFigureOut">
              <a:rPr lang="en-US" smtClean="0"/>
              <a:pPr/>
              <a:t>3/2/12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F568B-4656-1345-9121-FDEBC4CF01CF}" type="datetimeFigureOut">
              <a:rPr lang="en-US" smtClean="0"/>
              <a:pPr/>
              <a:t>3/2/12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633F8A-FA59-7C4F-A9DF-28780514F32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1F568B-4656-1345-9121-FDEBC4CF01CF}" type="datetimeFigureOut">
              <a:rPr lang="en-US" smtClean="0"/>
              <a:pPr/>
              <a:t>3/2/12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633F8A-FA59-7C4F-A9DF-28780514F32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4342"/>
          </a:xfrm>
        </p:spPr>
        <p:txBody>
          <a:bodyPr>
            <a:noAutofit/>
          </a:bodyPr>
          <a:lstStyle/>
          <a:p>
            <a:r>
              <a:rPr lang="en-US" sz="3200" u="sng" dirty="0" smtClean="0"/>
              <a:t>Correct the following sentences:</a:t>
            </a:r>
            <a:r>
              <a:rPr lang="en-US" sz="3200" dirty="0" smtClean="0"/>
              <a:t/>
            </a:r>
            <a:br>
              <a:rPr lang="en-US" sz="3200" dirty="0" smtClean="0"/>
            </a:br>
            <a:r>
              <a:rPr lang="en-US" sz="3200" dirty="0" err="1" smtClean="0"/>
              <a:t>Despues</a:t>
            </a:r>
            <a:r>
              <a:rPr lang="en-US" sz="3200" dirty="0" smtClean="0"/>
              <a:t> de </a:t>
            </a:r>
            <a:r>
              <a:rPr lang="en-US" sz="3200" dirty="0" err="1" smtClean="0"/>
              <a:t>como</a:t>
            </a:r>
            <a:r>
              <a:rPr lang="en-US" sz="3200" dirty="0" smtClean="0"/>
              <a:t>, </a:t>
            </a:r>
            <a:r>
              <a:rPr lang="en-US" sz="3200" dirty="0" err="1" smtClean="0"/>
              <a:t>yo</a:t>
            </a:r>
            <a:r>
              <a:rPr lang="en-US" sz="3200" dirty="0" smtClean="0"/>
              <a:t> </a:t>
            </a:r>
            <a:r>
              <a:rPr lang="en-US" sz="3200" dirty="0" err="1" smtClean="0"/>
              <a:t>voy</a:t>
            </a:r>
            <a:r>
              <a:rPr lang="en-US" sz="3200" dirty="0" smtClean="0"/>
              <a:t> a </a:t>
            </a:r>
            <a:r>
              <a:rPr lang="en-US" sz="3200" dirty="0" err="1" smtClean="0"/>
              <a:t>ir</a:t>
            </a:r>
            <a:r>
              <a:rPr lang="en-US" sz="3200" dirty="0" smtClean="0"/>
              <a:t> a </a:t>
            </a:r>
            <a:r>
              <a:rPr lang="en-US" sz="3200" dirty="0" err="1" smtClean="0"/>
              <a:t>hablar</a:t>
            </a:r>
            <a:r>
              <a:rPr lang="en-US" sz="3200" dirty="0" smtClean="0"/>
              <a:t> </a:t>
            </a:r>
            <a:r>
              <a:rPr lang="en-US" sz="3200" dirty="0" err="1" smtClean="0"/>
              <a:t>por</a:t>
            </a:r>
            <a:r>
              <a:rPr lang="en-US" sz="3200" dirty="0" smtClean="0"/>
              <a:t> </a:t>
            </a:r>
            <a:r>
              <a:rPr lang="en-US" sz="3200" dirty="0" err="1" smtClean="0"/>
              <a:t>tel</a:t>
            </a:r>
            <a:r>
              <a:rPr lang="en-US" sz="3200" dirty="0" err="1" smtClean="0"/>
              <a:t>éfono</a:t>
            </a:r>
            <a:r>
              <a:rPr lang="en-US" sz="3200" dirty="0" smtClean="0"/>
              <a:t>.</a:t>
            </a:r>
            <a:br>
              <a:rPr lang="en-US" sz="3200" dirty="0" smtClean="0"/>
            </a:br>
            <a:r>
              <a:rPr lang="en-US" sz="3200" dirty="0" smtClean="0"/>
              <a:t/>
            </a:r>
            <a:br>
              <a:rPr lang="en-US" sz="3200" dirty="0" smtClean="0"/>
            </a:br>
            <a:r>
              <a:rPr lang="en-US" sz="3200" dirty="0" smtClean="0"/>
              <a:t>Me </a:t>
            </a:r>
            <a:r>
              <a:rPr lang="en-US" sz="3200" dirty="0" err="1" smtClean="0"/>
              <a:t>gusta</a:t>
            </a:r>
            <a:r>
              <a:rPr lang="en-US" sz="3200" dirty="0" smtClean="0"/>
              <a:t> </a:t>
            </a:r>
            <a:r>
              <a:rPr lang="en-US" sz="3200" dirty="0" err="1" smtClean="0"/>
              <a:t>muy</a:t>
            </a:r>
            <a:r>
              <a:rPr lang="en-US" sz="3200" dirty="0" smtClean="0"/>
              <a:t> comer comida </a:t>
            </a:r>
            <a:r>
              <a:rPr lang="en-US" sz="3200" dirty="0" err="1" smtClean="0"/>
              <a:t>maxicana</a:t>
            </a:r>
            <a:r>
              <a:rPr lang="en-US" sz="3200" dirty="0" smtClean="0"/>
              <a:t>, </a:t>
            </a:r>
            <a:r>
              <a:rPr lang="en-US" sz="3200" dirty="0" err="1" smtClean="0"/>
              <a:t>es</a:t>
            </a:r>
            <a:r>
              <a:rPr lang="en-US" sz="3200" dirty="0" smtClean="0"/>
              <a:t> mucho </a:t>
            </a:r>
            <a:r>
              <a:rPr lang="en-US" sz="3200" dirty="0" err="1" smtClean="0"/>
              <a:t>bien</a:t>
            </a:r>
            <a:r>
              <a:rPr lang="en-US" sz="3200" dirty="0" smtClean="0"/>
              <a:t>.</a:t>
            </a:r>
            <a:br>
              <a:rPr lang="en-US" sz="3200" dirty="0" smtClean="0"/>
            </a:br>
            <a:r>
              <a:rPr lang="en-US" sz="3200" dirty="0" smtClean="0"/>
              <a:t/>
            </a:r>
            <a:br>
              <a:rPr lang="en-US" sz="3200" dirty="0" smtClean="0"/>
            </a:br>
            <a:r>
              <a:rPr lang="en-US" sz="3200" dirty="0" err="1" smtClean="0"/>
              <a:t>Cuando</a:t>
            </a:r>
            <a:r>
              <a:rPr lang="en-US" sz="3200" dirty="0" smtClean="0"/>
              <a:t> </a:t>
            </a:r>
            <a:r>
              <a:rPr lang="en-US" sz="3200" dirty="0" err="1" smtClean="0"/>
              <a:t>regreso</a:t>
            </a:r>
            <a:r>
              <a:rPr lang="en-US" sz="3200" dirty="0" smtClean="0"/>
              <a:t> a mi casa, comer, </a:t>
            </a:r>
            <a:r>
              <a:rPr lang="en-US" sz="3200" dirty="0" err="1" smtClean="0"/>
              <a:t>hablar</a:t>
            </a:r>
            <a:r>
              <a:rPr lang="en-US" sz="3200" dirty="0" smtClean="0"/>
              <a:t>, </a:t>
            </a:r>
            <a:r>
              <a:rPr lang="en-US" sz="3200" dirty="0" err="1" smtClean="0"/>
              <a:t>y</a:t>
            </a:r>
            <a:r>
              <a:rPr lang="en-US" sz="3200" dirty="0" smtClean="0"/>
              <a:t> </a:t>
            </a:r>
            <a:r>
              <a:rPr lang="en-US" sz="3200" dirty="0" err="1" smtClean="0"/>
              <a:t>dormir</a:t>
            </a:r>
            <a:r>
              <a:rPr lang="en-US" sz="3200" dirty="0" smtClean="0"/>
              <a:t>.</a:t>
            </a:r>
            <a:br>
              <a:rPr lang="en-US" sz="3200" dirty="0" smtClean="0"/>
            </a:br>
            <a:r>
              <a:rPr lang="en-US" sz="3200" dirty="0" smtClean="0"/>
              <a:t/>
            </a:r>
            <a:br>
              <a:rPr lang="en-US" sz="3200" dirty="0" smtClean="0"/>
            </a:br>
            <a:r>
              <a:rPr lang="en-US" sz="3200" dirty="0" err="1" smtClean="0"/>
              <a:t>Yo</a:t>
            </a:r>
            <a:r>
              <a:rPr lang="en-US" sz="3200" dirty="0" smtClean="0"/>
              <a:t> de West Bloomfield. </a:t>
            </a:r>
            <a:br>
              <a:rPr lang="en-US" sz="3200" dirty="0" smtClean="0"/>
            </a:br>
            <a:r>
              <a:rPr lang="en-US" sz="3200" dirty="0" smtClean="0"/>
              <a:t/>
            </a:r>
            <a:br>
              <a:rPr lang="en-US" sz="3200" dirty="0" smtClean="0"/>
            </a:br>
            <a:r>
              <a:rPr lang="en-US" sz="3200" dirty="0" smtClean="0"/>
              <a:t>Me </a:t>
            </a:r>
            <a:r>
              <a:rPr lang="en-US" sz="3200" dirty="0" err="1" smtClean="0"/>
              <a:t>gusta</a:t>
            </a:r>
            <a:r>
              <a:rPr lang="en-US" sz="3200" dirty="0" smtClean="0"/>
              <a:t> </a:t>
            </a:r>
            <a:r>
              <a:rPr lang="en-US" sz="3200" dirty="0" err="1" smtClean="0"/>
              <a:t>hablo</a:t>
            </a:r>
            <a:r>
              <a:rPr lang="en-US" sz="3200" dirty="0" smtClean="0"/>
              <a:t> con </a:t>
            </a:r>
            <a:r>
              <a:rPr lang="en-US" sz="3200" dirty="0" err="1" smtClean="0"/>
              <a:t>mis</a:t>
            </a:r>
            <a:r>
              <a:rPr lang="en-US" sz="3200" dirty="0" smtClean="0"/>
              <a:t> amigos</a:t>
            </a:r>
            <a:endParaRPr lang="en-US" sz="32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4342"/>
          </a:xfrm>
        </p:spPr>
        <p:txBody>
          <a:bodyPr>
            <a:normAutofit/>
          </a:bodyPr>
          <a:lstStyle/>
          <a:p>
            <a:endParaRPr lang="en-US" i="1" dirty="0"/>
          </a:p>
        </p:txBody>
      </p:sp>
      <p:graphicFrame>
        <p:nvGraphicFramePr>
          <p:cNvPr id="3" name="Table 2"/>
          <p:cNvGraphicFramePr>
            <a:graphicFrameLocks noGrp="1"/>
          </p:cNvGraphicFramePr>
          <p:nvPr/>
        </p:nvGraphicFramePr>
        <p:xfrm>
          <a:off x="1524000" y="1397000"/>
          <a:ext cx="6096000" cy="44805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sz="2400" dirty="0" smtClean="0"/>
                        <a:t>Me </a:t>
                      </a:r>
                      <a:r>
                        <a:rPr lang="en-US" sz="2400" dirty="0" err="1" smtClean="0"/>
                        <a:t>Gustería</a:t>
                      </a:r>
                      <a:r>
                        <a:rPr lang="en-US" sz="2400" dirty="0" smtClean="0"/>
                        <a:t/>
                      </a:r>
                      <a:br>
                        <a:rPr lang="en-US" sz="2400" dirty="0" smtClean="0"/>
                      </a:br>
                      <a:r>
                        <a:rPr lang="en-US" sz="2400" i="1" dirty="0" smtClean="0"/>
                        <a:t>I would like</a:t>
                      </a:r>
                      <a:r>
                        <a:rPr lang="en-US" sz="2400" dirty="0" smtClean="0"/>
                        <a:t/>
                      </a:r>
                      <a:br>
                        <a:rPr lang="en-US" sz="2400" dirty="0" smtClean="0"/>
                      </a:br>
                      <a:r>
                        <a:rPr lang="en-US" sz="2400" dirty="0" smtClean="0"/>
                        <a:t>Te </a:t>
                      </a:r>
                      <a:r>
                        <a:rPr lang="en-US" sz="2400" dirty="0" err="1" smtClean="0"/>
                        <a:t>Gustería</a:t>
                      </a:r>
                      <a:r>
                        <a:rPr lang="en-US" sz="2400" dirty="0" smtClean="0"/>
                        <a:t/>
                      </a:r>
                      <a:br>
                        <a:rPr lang="en-US" sz="2400" dirty="0" smtClean="0"/>
                      </a:br>
                      <a:r>
                        <a:rPr lang="en-US" sz="2400" i="1" dirty="0" smtClean="0"/>
                        <a:t>You would like</a:t>
                      </a:r>
                      <a:r>
                        <a:rPr lang="en-US" sz="2400" dirty="0" smtClean="0"/>
                        <a:t/>
                      </a:r>
                      <a:br>
                        <a:rPr lang="en-US" sz="2400" dirty="0" smtClean="0"/>
                      </a:br>
                      <a:r>
                        <a:rPr lang="en-US" sz="2400" dirty="0" smtClean="0"/>
                        <a:t>Le </a:t>
                      </a:r>
                      <a:r>
                        <a:rPr lang="en-US" sz="2400" dirty="0" err="1" smtClean="0"/>
                        <a:t>Gustería</a:t>
                      </a:r>
                      <a:r>
                        <a:rPr lang="en-US" sz="2400" dirty="0" smtClean="0"/>
                        <a:t/>
                      </a:r>
                      <a:br>
                        <a:rPr lang="en-US" sz="2400" dirty="0" smtClean="0"/>
                      </a:br>
                      <a:r>
                        <a:rPr lang="en-US" sz="2400" i="1" dirty="0" smtClean="0"/>
                        <a:t>He/She/You (formal) would like</a:t>
                      </a:r>
                      <a:r>
                        <a:rPr lang="en-US" sz="2400" dirty="0" smtClean="0"/>
                        <a:t/>
                      </a:r>
                      <a:br>
                        <a:rPr lang="en-US" sz="2400" dirty="0" smtClean="0"/>
                      </a:br>
                      <a:r>
                        <a:rPr lang="en-US" sz="2400" dirty="0" err="1" smtClean="0"/>
                        <a:t>Nos</a:t>
                      </a:r>
                      <a:r>
                        <a:rPr lang="en-US" sz="2400" dirty="0" smtClean="0"/>
                        <a:t> </a:t>
                      </a:r>
                      <a:r>
                        <a:rPr lang="en-US" sz="2400" dirty="0" err="1" smtClean="0"/>
                        <a:t>Gustería</a:t>
                      </a:r>
                      <a:r>
                        <a:rPr lang="en-US" sz="2400" dirty="0" smtClean="0"/>
                        <a:t/>
                      </a:r>
                      <a:br>
                        <a:rPr lang="en-US" sz="2400" dirty="0" smtClean="0"/>
                      </a:br>
                      <a:r>
                        <a:rPr lang="en-US" sz="2400" i="1" dirty="0" smtClean="0"/>
                        <a:t>We would like</a:t>
                      </a:r>
                      <a:r>
                        <a:rPr lang="en-US" sz="2400" dirty="0" smtClean="0"/>
                        <a:t/>
                      </a:r>
                      <a:br>
                        <a:rPr lang="en-US" sz="2400" dirty="0" smtClean="0"/>
                      </a:br>
                      <a:r>
                        <a:rPr lang="en-US" sz="2400" dirty="0" smtClean="0"/>
                        <a:t>Les </a:t>
                      </a:r>
                      <a:r>
                        <a:rPr lang="en-US" sz="2400" dirty="0" err="1" smtClean="0"/>
                        <a:t>Gustería</a:t>
                      </a:r>
                      <a:r>
                        <a:rPr lang="en-US" sz="2400" dirty="0" smtClean="0"/>
                        <a:t/>
                      </a:r>
                      <a:br>
                        <a:rPr lang="en-US" sz="2400" dirty="0" smtClean="0"/>
                      </a:br>
                      <a:r>
                        <a:rPr lang="en-US" sz="2400" i="1" dirty="0" smtClean="0"/>
                        <a:t>They/ You all (formal) would like</a:t>
                      </a:r>
                      <a:endParaRPr lang="en-US" sz="2400" dirty="0"/>
                    </a:p>
                  </a:txBody>
                  <a:tcPr/>
                </a:tc>
                <a:tc>
                  <a:txBody>
                    <a:bodyPr/>
                    <a:lstStyle/>
                    <a:p>
                      <a:r>
                        <a:rPr lang="en-US" sz="2400" dirty="0" err="1" smtClean="0"/>
                        <a:t>Querer</a:t>
                      </a:r>
                      <a:r>
                        <a:rPr lang="en-US" sz="2400" dirty="0" smtClean="0"/>
                        <a:t>-</a:t>
                      </a:r>
                      <a:r>
                        <a:rPr lang="en-US" sz="2400" baseline="0" dirty="0" smtClean="0"/>
                        <a:t> to want</a:t>
                      </a:r>
                    </a:p>
                    <a:p>
                      <a:r>
                        <a:rPr lang="en-US" sz="2400" baseline="0" dirty="0" err="1" smtClean="0"/>
                        <a:t>Yo</a:t>
                      </a:r>
                      <a:r>
                        <a:rPr lang="en-US" sz="2400" baseline="0" dirty="0" smtClean="0"/>
                        <a:t> </a:t>
                      </a:r>
                      <a:r>
                        <a:rPr lang="en-US" sz="2400" baseline="0" dirty="0" err="1" smtClean="0"/>
                        <a:t>Quiero</a:t>
                      </a:r>
                      <a:endParaRPr lang="en-US" sz="2400" baseline="0" dirty="0" smtClean="0"/>
                    </a:p>
                    <a:p>
                      <a:r>
                        <a:rPr lang="en-US" sz="2400" baseline="0" dirty="0" err="1" smtClean="0"/>
                        <a:t>Tú</a:t>
                      </a:r>
                      <a:r>
                        <a:rPr lang="en-US" sz="2400" baseline="0" dirty="0" smtClean="0"/>
                        <a:t> </a:t>
                      </a:r>
                      <a:r>
                        <a:rPr lang="en-US" sz="2400" baseline="0" dirty="0" err="1" smtClean="0"/>
                        <a:t>Quieres</a:t>
                      </a:r>
                      <a:endParaRPr lang="en-US" sz="2400" baseline="0" dirty="0" smtClean="0"/>
                    </a:p>
                    <a:p>
                      <a:r>
                        <a:rPr lang="en-US" sz="2400" baseline="0" dirty="0" err="1" smtClean="0"/>
                        <a:t>Él/Ella/Ud</a:t>
                      </a:r>
                      <a:r>
                        <a:rPr lang="en-US" sz="2400" baseline="0" dirty="0" smtClean="0"/>
                        <a:t>. </a:t>
                      </a:r>
                      <a:r>
                        <a:rPr lang="en-US" sz="2400" baseline="0" dirty="0" err="1" smtClean="0"/>
                        <a:t>Quiere</a:t>
                      </a:r>
                      <a:endParaRPr lang="en-US" sz="2400" baseline="0" dirty="0" smtClean="0"/>
                    </a:p>
                    <a:p>
                      <a:r>
                        <a:rPr lang="en-US" sz="2400" baseline="0" dirty="0" err="1" smtClean="0"/>
                        <a:t>Nosotros</a:t>
                      </a:r>
                      <a:r>
                        <a:rPr lang="en-US" sz="2400" baseline="0" dirty="0" smtClean="0"/>
                        <a:t> </a:t>
                      </a:r>
                      <a:r>
                        <a:rPr lang="en-US" sz="2400" baseline="0" dirty="0" err="1" smtClean="0"/>
                        <a:t>Queremos</a:t>
                      </a:r>
                      <a:endParaRPr lang="en-US" sz="2400" baseline="0" dirty="0" smtClean="0"/>
                    </a:p>
                    <a:p>
                      <a:r>
                        <a:rPr lang="en-US" sz="2400" baseline="0" dirty="0" err="1" smtClean="0"/>
                        <a:t>Vosotros</a:t>
                      </a:r>
                      <a:r>
                        <a:rPr lang="en-US" sz="2400" baseline="0" dirty="0" smtClean="0"/>
                        <a:t> </a:t>
                      </a:r>
                      <a:r>
                        <a:rPr lang="en-US" sz="2400" baseline="0" dirty="0" err="1" smtClean="0"/>
                        <a:t>Queréis</a:t>
                      </a:r>
                      <a:endParaRPr lang="en-US" sz="2400" baseline="0" dirty="0" smtClean="0"/>
                    </a:p>
                    <a:p>
                      <a:r>
                        <a:rPr lang="en-US" sz="2400" baseline="0" dirty="0" err="1" smtClean="0"/>
                        <a:t>Ellos/Ellas/Uds</a:t>
                      </a:r>
                      <a:r>
                        <a:rPr lang="en-US" sz="2400" baseline="0" dirty="0" smtClean="0"/>
                        <a:t>. </a:t>
                      </a:r>
                      <a:r>
                        <a:rPr lang="en-US" sz="2400" baseline="0" dirty="0" err="1" smtClean="0"/>
                        <a:t>Quieren</a:t>
                      </a:r>
                      <a:endParaRPr lang="en-US" sz="2400" baseline="0" dirty="0" smtClean="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3999" cy="6583362"/>
          </a:xfrm>
        </p:spPr>
        <p:txBody>
          <a:bodyPr>
            <a:normAutofit fontScale="90000"/>
          </a:bodyPr>
          <a:lstStyle/>
          <a:p>
            <a:r>
              <a:rPr lang="en-US" dirty="0" smtClean="0"/>
              <a:t/>
            </a:r>
            <a:br>
              <a:rPr lang="en-US" dirty="0" smtClean="0"/>
            </a:br>
            <a:r>
              <a:rPr lang="en-US" dirty="0" smtClean="0"/>
              <a:t>¡Un </a:t>
            </a:r>
            <a:r>
              <a:rPr lang="en-US" dirty="0" err="1" smtClean="0"/>
              <a:t>otro</a:t>
            </a:r>
            <a:r>
              <a:rPr lang="en-US" dirty="0" smtClean="0"/>
              <a:t> </a:t>
            </a:r>
            <a:r>
              <a:rPr lang="en-US" dirty="0" err="1" smtClean="0"/>
              <a:t>verbo</a:t>
            </a:r>
            <a:r>
              <a:rPr lang="en-US" dirty="0" smtClean="0"/>
              <a:t> </a:t>
            </a:r>
            <a:r>
              <a:rPr lang="en-US" dirty="0" err="1" smtClean="0"/>
              <a:t>iregular</a:t>
            </a:r>
            <a:r>
              <a:rPr lang="en-US" dirty="0" smtClean="0"/>
              <a:t>!</a:t>
            </a:r>
            <a:br>
              <a:rPr lang="en-US" dirty="0" smtClean="0"/>
            </a:br>
            <a:r>
              <a:rPr lang="en-US" dirty="0" smtClean="0"/>
              <a:t/>
            </a:r>
            <a:br>
              <a:rPr lang="en-US" dirty="0" smtClean="0"/>
            </a:br>
            <a:r>
              <a:rPr lang="en-US" u="sng" dirty="0" err="1" smtClean="0"/>
              <a:t>Decir</a:t>
            </a:r>
            <a:r>
              <a:rPr lang="en-US" u="sng" dirty="0" smtClean="0"/>
              <a:t>- to say</a:t>
            </a:r>
            <a:r>
              <a:rPr lang="en-US" dirty="0" smtClean="0"/>
              <a:t/>
            </a:r>
            <a:br>
              <a:rPr lang="en-US" dirty="0" smtClean="0"/>
            </a:br>
            <a:r>
              <a:rPr lang="en-US" dirty="0" err="1" smtClean="0"/>
              <a:t>Yo</a:t>
            </a:r>
            <a:r>
              <a:rPr lang="en-US" dirty="0" smtClean="0"/>
              <a:t> </a:t>
            </a:r>
            <a:r>
              <a:rPr lang="en-US" dirty="0" err="1" smtClean="0"/>
              <a:t>digo</a:t>
            </a:r>
            <a:r>
              <a:rPr lang="en-US" dirty="0" smtClean="0"/>
              <a:t>		</a:t>
            </a:r>
            <a:r>
              <a:rPr lang="en-US" dirty="0" err="1" smtClean="0"/>
              <a:t>Nosotros</a:t>
            </a:r>
            <a:r>
              <a:rPr lang="en-US" dirty="0" smtClean="0"/>
              <a:t> </a:t>
            </a:r>
            <a:r>
              <a:rPr lang="en-US" dirty="0" err="1" smtClean="0"/>
              <a:t>dec</a:t>
            </a:r>
            <a:r>
              <a:rPr lang="en-US" dirty="0" err="1"/>
              <a:t>i</a:t>
            </a:r>
            <a:r>
              <a:rPr lang="en-US" dirty="0" err="1" smtClean="0"/>
              <a:t>mos</a:t>
            </a:r>
            <a:r>
              <a:rPr lang="en-US" dirty="0" smtClean="0"/>
              <a:t/>
            </a:r>
            <a:br>
              <a:rPr lang="en-US" dirty="0" smtClean="0"/>
            </a:br>
            <a:r>
              <a:rPr lang="en-US" dirty="0" err="1" smtClean="0"/>
              <a:t>Tú</a:t>
            </a:r>
            <a:r>
              <a:rPr lang="en-US" dirty="0" smtClean="0"/>
              <a:t> dices		</a:t>
            </a:r>
            <a:r>
              <a:rPr lang="en-US" dirty="0" err="1" smtClean="0"/>
              <a:t>Vosotros</a:t>
            </a:r>
            <a:r>
              <a:rPr lang="en-US" dirty="0" smtClean="0"/>
              <a:t> </a:t>
            </a:r>
            <a:r>
              <a:rPr lang="en-US" dirty="0" err="1" smtClean="0"/>
              <a:t>decís</a:t>
            </a:r>
            <a:r>
              <a:rPr lang="en-US" dirty="0" smtClean="0"/>
              <a:t/>
            </a:r>
            <a:br>
              <a:rPr lang="en-US" dirty="0" smtClean="0"/>
            </a:br>
            <a:r>
              <a:rPr lang="en-US" dirty="0" err="1" smtClean="0"/>
              <a:t>Él/Ella/Ud</a:t>
            </a:r>
            <a:r>
              <a:rPr lang="en-US" dirty="0" smtClean="0"/>
              <a:t> dice</a:t>
            </a:r>
            <a:br>
              <a:rPr lang="en-US" dirty="0" smtClean="0"/>
            </a:br>
            <a:r>
              <a:rPr lang="en-US" dirty="0" err="1" smtClean="0"/>
              <a:t>Ellos/Ellas/Uds</a:t>
            </a:r>
            <a:r>
              <a:rPr lang="en-US" dirty="0" smtClean="0"/>
              <a:t>. </a:t>
            </a:r>
            <a:r>
              <a:rPr lang="en-US" dirty="0" err="1" smtClean="0"/>
              <a:t>dicen</a:t>
            </a:r>
            <a:r>
              <a:rPr lang="en-US" dirty="0" smtClean="0"/>
              <a:t/>
            </a:r>
            <a:br>
              <a:rPr lang="en-US" dirty="0" smtClean="0"/>
            </a:br>
            <a:r>
              <a:rPr lang="en-US" dirty="0" smtClean="0"/>
              <a:t/>
            </a:r>
            <a:br>
              <a:rPr lang="en-US" dirty="0" smtClean="0"/>
            </a:br>
            <a:r>
              <a:rPr lang="en-US" dirty="0" err="1" smtClean="0"/>
              <a:t>ejemplo</a:t>
            </a:r>
            <a:r>
              <a:rPr lang="en-US" dirty="0" smtClean="0"/>
              <a:t> de </a:t>
            </a:r>
            <a:r>
              <a:rPr lang="en-US" dirty="0" err="1" smtClean="0"/>
              <a:t>uso</a:t>
            </a:r>
            <a:r>
              <a:rPr lang="en-US" dirty="0" smtClean="0"/>
              <a:t>:</a:t>
            </a:r>
            <a:br>
              <a:rPr lang="en-US" dirty="0" smtClean="0"/>
            </a:br>
            <a:r>
              <a:rPr lang="en-US" dirty="0" smtClean="0"/>
              <a:t>¿huh, </a:t>
            </a:r>
            <a:r>
              <a:rPr lang="en-US" dirty="0" err="1" smtClean="0"/>
              <a:t>qué</a:t>
            </a:r>
            <a:r>
              <a:rPr lang="en-US" dirty="0" smtClean="0"/>
              <a:t> dices </a:t>
            </a:r>
            <a:r>
              <a:rPr lang="en-US" dirty="0" err="1" smtClean="0"/>
              <a:t>tu</a:t>
            </a:r>
            <a:r>
              <a:rPr lang="en-US" dirty="0" smtClean="0"/>
              <a:t>?	</a:t>
            </a:r>
            <a:r>
              <a:rPr lang="en-US" i="1" dirty="0" smtClean="0"/>
              <a:t>Huh, what did you say?</a:t>
            </a:r>
            <a:r>
              <a:rPr lang="en-US" dirty="0" smtClean="0"/>
              <a:t/>
            </a:r>
            <a:br>
              <a:rPr lang="en-US" dirty="0" smtClean="0"/>
            </a:br>
            <a:r>
              <a:rPr lang="en-US" dirty="0" err="1" smtClean="0"/>
              <a:t>Yo</a:t>
            </a:r>
            <a:r>
              <a:rPr lang="en-US" dirty="0" smtClean="0"/>
              <a:t> </a:t>
            </a:r>
            <a:r>
              <a:rPr lang="en-US" dirty="0" err="1" smtClean="0"/>
              <a:t>digo</a:t>
            </a:r>
            <a:r>
              <a:rPr lang="en-US" dirty="0" smtClean="0"/>
              <a:t> “</a:t>
            </a:r>
            <a:r>
              <a:rPr lang="en-US" dirty="0" err="1" smtClean="0"/>
              <a:t>hola</a:t>
            </a:r>
            <a:r>
              <a:rPr lang="en-US" dirty="0" smtClean="0"/>
              <a:t>” </a:t>
            </a:r>
            <a:r>
              <a:rPr lang="en-US" i="1" dirty="0" smtClean="0"/>
              <a:t>I said “Hello”</a:t>
            </a:r>
            <a:br>
              <a:rPr lang="en-US" i="1" dirty="0" smtClean="0"/>
            </a:br>
            <a:r>
              <a:rPr lang="en-US" i="1" dirty="0"/>
              <a:t/>
            </a:r>
            <a:br>
              <a:rPr lang="en-US" i="1" dirty="0"/>
            </a:br>
            <a:endParaRPr lang="en-US" i="1"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39402"/>
          </a:xfrm>
        </p:spPr>
        <p:txBody>
          <a:bodyPr>
            <a:normAutofit fontScale="90000"/>
          </a:bodyPr>
          <a:lstStyle/>
          <a:p>
            <a:r>
              <a:rPr lang="en-US" dirty="0" smtClean="0"/>
              <a:t>Un </a:t>
            </a:r>
            <a:r>
              <a:rPr lang="en-US" dirty="0" err="1" smtClean="0"/>
              <a:t>otro</a:t>
            </a:r>
            <a:r>
              <a:rPr lang="en-US" dirty="0" smtClean="0"/>
              <a:t> </a:t>
            </a:r>
            <a:r>
              <a:rPr lang="en-US" dirty="0" err="1" smtClean="0"/>
              <a:t>uso</a:t>
            </a:r>
            <a:r>
              <a:rPr lang="en-US" dirty="0" smtClean="0"/>
              <a:t> </a:t>
            </a:r>
            <a:r>
              <a:rPr lang="en-US" dirty="0" err="1" smtClean="0"/>
              <a:t>para</a:t>
            </a:r>
            <a:r>
              <a:rPr lang="en-US" dirty="0" smtClean="0"/>
              <a:t> la </a:t>
            </a:r>
            <a:r>
              <a:rPr lang="en-US" dirty="0" err="1" smtClean="0"/>
              <a:t>palabra</a:t>
            </a:r>
            <a:r>
              <a:rPr lang="en-US" dirty="0" smtClean="0"/>
              <a:t> “</a:t>
            </a:r>
            <a:r>
              <a:rPr lang="en-US" dirty="0" err="1" smtClean="0"/>
              <a:t>que</a:t>
            </a:r>
            <a:r>
              <a:rPr lang="en-US" dirty="0" smtClean="0"/>
              <a:t>”</a:t>
            </a:r>
            <a:br>
              <a:rPr lang="en-US" dirty="0" smtClean="0"/>
            </a:br>
            <a:r>
              <a:rPr lang="en-US" dirty="0" smtClean="0"/>
              <a:t/>
            </a:r>
            <a:br>
              <a:rPr lang="en-US" dirty="0" smtClean="0"/>
            </a:br>
            <a:r>
              <a:rPr lang="en-US" dirty="0" smtClean="0"/>
              <a:t>you have already learned to use “</a:t>
            </a:r>
            <a:r>
              <a:rPr lang="en-US" dirty="0" err="1" smtClean="0"/>
              <a:t>que</a:t>
            </a:r>
            <a:r>
              <a:rPr lang="en-US" dirty="0" smtClean="0"/>
              <a:t>” to connect two parts of a sentence</a:t>
            </a:r>
            <a:br>
              <a:rPr lang="en-US" dirty="0" smtClean="0"/>
            </a:br>
            <a:r>
              <a:rPr lang="en-US" dirty="0" smtClean="0"/>
              <a:t>Ex: </a:t>
            </a:r>
            <a:br>
              <a:rPr lang="en-US" dirty="0" smtClean="0"/>
            </a:br>
            <a:r>
              <a:rPr lang="en-US" dirty="0" err="1" smtClean="0"/>
              <a:t>Peinso</a:t>
            </a:r>
            <a:r>
              <a:rPr lang="en-US" dirty="0" smtClean="0"/>
              <a:t> </a:t>
            </a:r>
            <a:r>
              <a:rPr lang="en-US" b="1" i="1" u="sng" dirty="0" err="1" smtClean="0"/>
              <a:t>que</a:t>
            </a:r>
            <a:r>
              <a:rPr lang="en-US" dirty="0" smtClean="0"/>
              <a:t> Jorge </a:t>
            </a:r>
            <a:r>
              <a:rPr lang="en-US" dirty="0" err="1" smtClean="0"/>
              <a:t>quiere</a:t>
            </a:r>
            <a:r>
              <a:rPr lang="en-US" dirty="0" smtClean="0"/>
              <a:t> </a:t>
            </a:r>
            <a:r>
              <a:rPr lang="en-US" dirty="0" err="1" smtClean="0"/>
              <a:t>estar</a:t>
            </a:r>
            <a:r>
              <a:rPr lang="en-US" dirty="0" smtClean="0"/>
              <a:t> </a:t>
            </a:r>
            <a:r>
              <a:rPr lang="en-US" dirty="0" err="1" smtClean="0"/>
              <a:t>luchador</a:t>
            </a:r>
            <a:r>
              <a:rPr lang="en-US" dirty="0" smtClean="0"/>
              <a:t>.</a:t>
            </a:r>
            <a:br>
              <a:rPr lang="en-US" dirty="0" smtClean="0"/>
            </a:br>
            <a:r>
              <a:rPr lang="en-US" i="1" dirty="0" smtClean="0"/>
              <a:t>I think </a:t>
            </a:r>
            <a:r>
              <a:rPr lang="en-US" b="1" i="1" u="sng" dirty="0" smtClean="0"/>
              <a:t>that</a:t>
            </a:r>
            <a:r>
              <a:rPr lang="en-US" i="1" dirty="0" smtClean="0"/>
              <a:t> Jorge wants to be a </a:t>
            </a:r>
            <a:r>
              <a:rPr lang="en-US" i="1" dirty="0" err="1" smtClean="0"/>
              <a:t>luchador</a:t>
            </a:r>
            <a:r>
              <a:rPr lang="en-US" dirty="0" smtClean="0"/>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normAutofit fontScale="90000"/>
          </a:bodyPr>
          <a:lstStyle/>
          <a:p>
            <a:r>
              <a:rPr lang="en-US" dirty="0" smtClean="0"/>
              <a:t/>
            </a:r>
            <a:br>
              <a:rPr lang="en-US" dirty="0" smtClean="0"/>
            </a:br>
            <a:r>
              <a:rPr lang="en-US" dirty="0" smtClean="0"/>
              <a:t>You will also use </a:t>
            </a:r>
            <a:r>
              <a:rPr lang="en-US" dirty="0" err="1" smtClean="0"/>
              <a:t>que</a:t>
            </a:r>
            <a:r>
              <a:rPr lang="en-US" dirty="0" smtClean="0"/>
              <a:t> when summarizing or paraphrasing something that someone else has said.</a:t>
            </a:r>
            <a:br>
              <a:rPr lang="en-US" dirty="0" smtClean="0"/>
            </a:br>
            <a:r>
              <a:rPr lang="en-US" dirty="0" smtClean="0"/>
              <a:t>Ex:</a:t>
            </a:r>
            <a:br>
              <a:rPr lang="en-US" dirty="0" smtClean="0"/>
            </a:br>
            <a:r>
              <a:rPr lang="en-US" dirty="0" smtClean="0"/>
              <a:t>¿</a:t>
            </a:r>
            <a:r>
              <a:rPr lang="en-US" dirty="0" err="1" smtClean="0"/>
              <a:t>Qué</a:t>
            </a:r>
            <a:r>
              <a:rPr lang="en-US" dirty="0" smtClean="0"/>
              <a:t> </a:t>
            </a:r>
            <a:r>
              <a:rPr lang="en-US" dirty="0" err="1" smtClean="0"/>
              <a:t>dicen</a:t>
            </a:r>
            <a:r>
              <a:rPr lang="en-US" dirty="0" smtClean="0"/>
              <a:t> los amigos de Roberto?</a:t>
            </a:r>
            <a:br>
              <a:rPr lang="en-US" dirty="0" smtClean="0"/>
            </a:br>
            <a:r>
              <a:rPr lang="en-US" i="1" dirty="0" smtClean="0"/>
              <a:t>What do Robert’s friends say?</a:t>
            </a:r>
            <a:r>
              <a:rPr lang="en-US" dirty="0" smtClean="0"/>
              <a:t/>
            </a:r>
            <a:br>
              <a:rPr lang="en-US" dirty="0" smtClean="0"/>
            </a:br>
            <a:r>
              <a:rPr lang="en-US" dirty="0" err="1" smtClean="0"/>
              <a:t>Dicen</a:t>
            </a:r>
            <a:r>
              <a:rPr lang="en-US" dirty="0" smtClean="0"/>
              <a:t> </a:t>
            </a:r>
            <a:r>
              <a:rPr lang="en-US" b="1" i="1" u="sng" dirty="0" err="1" smtClean="0"/>
              <a:t>que</a:t>
            </a:r>
            <a:r>
              <a:rPr lang="en-US" dirty="0" smtClean="0"/>
              <a:t> van a </a:t>
            </a:r>
            <a:r>
              <a:rPr lang="en-US" dirty="0" err="1" smtClean="0"/>
              <a:t>pasar</a:t>
            </a:r>
            <a:r>
              <a:rPr lang="en-US" dirty="0" smtClean="0"/>
              <a:t> </a:t>
            </a:r>
            <a:r>
              <a:rPr lang="en-US" dirty="0" err="1" smtClean="0"/>
              <a:t>una</a:t>
            </a:r>
            <a:r>
              <a:rPr lang="en-US" dirty="0" smtClean="0"/>
              <a:t> </a:t>
            </a:r>
            <a:r>
              <a:rPr lang="en-US" dirty="0" err="1" smtClean="0"/>
              <a:t>semana</a:t>
            </a:r>
            <a:r>
              <a:rPr lang="en-US" dirty="0" smtClean="0"/>
              <a:t> en Detroit.</a:t>
            </a:r>
            <a:br>
              <a:rPr lang="en-US" dirty="0" smtClean="0"/>
            </a:br>
            <a:r>
              <a:rPr lang="en-US" i="1" dirty="0" smtClean="0"/>
              <a:t>They say </a:t>
            </a:r>
            <a:r>
              <a:rPr lang="en-US" b="1" i="1" u="sng" dirty="0" smtClean="0"/>
              <a:t>that</a:t>
            </a:r>
            <a:r>
              <a:rPr lang="en-US" i="1" dirty="0" smtClean="0"/>
              <a:t> they are going to spend a week in Detroit.</a:t>
            </a:r>
            <a:br>
              <a:rPr lang="en-US" i="1" dirty="0" smtClean="0"/>
            </a:br>
            <a:r>
              <a:rPr lang="en-US" i="1" dirty="0" smtClean="0"/>
              <a:t> </a:t>
            </a:r>
            <a:endParaRPr lang="en-US" i="1"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08664"/>
          </a:xfrm>
        </p:spPr>
        <p:txBody>
          <a:bodyPr/>
          <a:lstStyle/>
          <a:p>
            <a:r>
              <a:rPr lang="en-US" dirty="0" smtClean="0"/>
              <a:t>¿</a:t>
            </a:r>
            <a:r>
              <a:rPr lang="en-US" dirty="0" err="1" smtClean="0"/>
              <a:t>Qué</a:t>
            </a:r>
            <a:r>
              <a:rPr lang="en-US" dirty="0" smtClean="0"/>
              <a:t> </a:t>
            </a:r>
            <a:r>
              <a:rPr lang="en-US" dirty="0" err="1" smtClean="0"/>
              <a:t>dicen</a:t>
            </a:r>
            <a:r>
              <a:rPr lang="en-US" dirty="0" smtClean="0"/>
              <a: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Enriqué</a:t>
            </a:r>
            <a:r>
              <a:rPr lang="en-US" dirty="0" smtClean="0"/>
              <a:t> </a:t>
            </a:r>
            <a:r>
              <a:rPr lang="en-US" dirty="0" err="1" smtClean="0"/>
              <a:t>y</a:t>
            </a:r>
            <a:r>
              <a:rPr lang="en-US" dirty="0" smtClean="0"/>
              <a:t> Armando</a:t>
            </a:r>
            <a:endParaRPr lang="en-US" dirty="0"/>
          </a:p>
        </p:txBody>
      </p:sp>
      <p:sp>
        <p:nvSpPr>
          <p:cNvPr id="4" name="Content Placeholder 3"/>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776528" y="1600200"/>
            <a:ext cx="7593453" cy="4146425"/>
          </a:xfrm>
          <a:prstGeom prst="rect">
            <a:avLst/>
          </a:prstGeom>
        </p:spPr>
      </p:pic>
      <p:sp>
        <p:nvSpPr>
          <p:cNvPr id="6" name="TextBox 5"/>
          <p:cNvSpPr txBox="1"/>
          <p:nvPr/>
        </p:nvSpPr>
        <p:spPr>
          <a:xfrm>
            <a:off x="1703730" y="4813021"/>
            <a:ext cx="2678963" cy="646331"/>
          </a:xfrm>
          <a:prstGeom prst="rect">
            <a:avLst/>
          </a:prstGeom>
          <a:noFill/>
        </p:spPr>
        <p:txBody>
          <a:bodyPr wrap="none" rtlCol="0">
            <a:spAutoFit/>
          </a:bodyPr>
          <a:lstStyle/>
          <a:p>
            <a:r>
              <a:rPr lang="en-US" sz="3600" dirty="0" smtClean="0"/>
              <a:t>“</a:t>
            </a:r>
            <a:r>
              <a:rPr lang="en-US" sz="3600" dirty="0" err="1" smtClean="0"/>
              <a:t>Hola</a:t>
            </a:r>
            <a:r>
              <a:rPr lang="en-US" sz="3600" dirty="0" smtClean="0"/>
              <a:t> amigo”</a:t>
            </a:r>
            <a:endParaRPr lang="en-US" sz="3600"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Enriqué</a:t>
            </a:r>
            <a:r>
              <a:rPr lang="en-US" dirty="0" smtClean="0"/>
              <a:t> </a:t>
            </a:r>
            <a:r>
              <a:rPr lang="en-US" dirty="0" err="1" smtClean="0"/>
              <a:t>y</a:t>
            </a:r>
            <a:r>
              <a:rPr lang="en-US" dirty="0" smtClean="0"/>
              <a:t> Armando </a:t>
            </a:r>
            <a:r>
              <a:rPr lang="en-US" dirty="0" err="1" smtClean="0"/>
              <a:t>dicen</a:t>
            </a:r>
            <a:r>
              <a:rPr lang="en-US" dirty="0" smtClean="0"/>
              <a:t> “</a:t>
            </a:r>
            <a:r>
              <a:rPr lang="en-US" dirty="0" err="1" smtClean="0"/>
              <a:t>hola</a:t>
            </a:r>
            <a:r>
              <a:rPr lang="en-US" dirty="0" smtClean="0"/>
              <a:t> amigo”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776528" y="1600200"/>
            <a:ext cx="7593453" cy="414642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Víctor</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541391" y="1600200"/>
            <a:ext cx="6450653" cy="4277063"/>
          </a:xfrm>
          <a:prstGeom prst="rect">
            <a:avLst/>
          </a:prstGeom>
        </p:spPr>
      </p:pic>
      <p:sp>
        <p:nvSpPr>
          <p:cNvPr id="5" name="TextBox 4"/>
          <p:cNvSpPr txBox="1"/>
          <p:nvPr/>
        </p:nvSpPr>
        <p:spPr>
          <a:xfrm>
            <a:off x="0" y="4925678"/>
            <a:ext cx="3413615" cy="1200329"/>
          </a:xfrm>
          <a:prstGeom prst="rect">
            <a:avLst/>
          </a:prstGeom>
          <a:noFill/>
        </p:spPr>
        <p:txBody>
          <a:bodyPr wrap="square" rtlCol="0">
            <a:spAutoFit/>
          </a:bodyPr>
          <a:lstStyle/>
          <a:p>
            <a:r>
              <a:rPr lang="en-US" sz="3600" dirty="0" smtClean="0"/>
              <a:t>“Te </a:t>
            </a:r>
            <a:r>
              <a:rPr lang="en-US" sz="3600" dirty="0" err="1" smtClean="0"/>
              <a:t>quiero</a:t>
            </a:r>
            <a:r>
              <a:rPr lang="en-US" sz="3600" dirty="0" smtClean="0"/>
              <a:t> </a:t>
            </a:r>
            <a:r>
              <a:rPr lang="en-US" sz="3600" dirty="0" err="1" smtClean="0"/>
              <a:t>chicito</a:t>
            </a:r>
            <a:r>
              <a:rPr lang="en-US" sz="3600" dirty="0" smtClean="0"/>
              <a:t>!”</a:t>
            </a:r>
            <a:endParaRPr lang="en-US" sz="3600"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Víctor</a:t>
            </a:r>
            <a:r>
              <a:rPr lang="en-US" dirty="0" smtClean="0"/>
              <a:t> dice “</a:t>
            </a:r>
            <a:r>
              <a:rPr lang="en-US" dirty="0" err="1" smtClean="0"/>
              <a:t>te</a:t>
            </a:r>
            <a:r>
              <a:rPr lang="en-US" dirty="0" smtClean="0"/>
              <a:t> </a:t>
            </a:r>
            <a:r>
              <a:rPr lang="en-US" dirty="0" err="1" smtClean="0"/>
              <a:t>quiero</a:t>
            </a:r>
            <a:r>
              <a:rPr lang="en-US" dirty="0" smtClean="0"/>
              <a:t> </a:t>
            </a:r>
            <a:r>
              <a:rPr lang="en-US" dirty="0" err="1" smtClean="0"/>
              <a:t>chicito</a:t>
            </a:r>
            <a:r>
              <a:rPr lang="en-US" dirty="0" smtClean="0"/>
              <a: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541391" y="1600200"/>
            <a:ext cx="6450653" cy="427706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Rosa La </a:t>
            </a:r>
            <a:r>
              <a:rPr lang="en-US" dirty="0" err="1" smtClean="0"/>
              <a:t>Esposa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398554" y="1600200"/>
            <a:ext cx="3967204" cy="4760645"/>
          </a:xfrm>
          <a:prstGeom prst="rect">
            <a:avLst/>
          </a:prstGeom>
        </p:spPr>
      </p:pic>
      <p:sp>
        <p:nvSpPr>
          <p:cNvPr id="5" name="TextBox 4"/>
          <p:cNvSpPr txBox="1"/>
          <p:nvPr/>
        </p:nvSpPr>
        <p:spPr>
          <a:xfrm>
            <a:off x="185862" y="3071464"/>
            <a:ext cx="3511448" cy="646331"/>
          </a:xfrm>
          <a:prstGeom prst="rect">
            <a:avLst/>
          </a:prstGeom>
          <a:noFill/>
        </p:spPr>
        <p:txBody>
          <a:bodyPr wrap="none" rtlCol="0">
            <a:spAutoFit/>
          </a:bodyPr>
          <a:lstStyle/>
          <a:p>
            <a:r>
              <a:rPr lang="en-US" sz="3600" dirty="0" smtClean="0"/>
              <a:t>“</a:t>
            </a:r>
            <a:r>
              <a:rPr lang="en-US" sz="3600" dirty="0" err="1" smtClean="0"/>
              <a:t>Quieres</a:t>
            </a:r>
            <a:r>
              <a:rPr lang="en-US" sz="3600" dirty="0" smtClean="0"/>
              <a:t> </a:t>
            </a:r>
            <a:r>
              <a:rPr lang="en-US" sz="3600" dirty="0" err="1" smtClean="0"/>
              <a:t>luchar</a:t>
            </a:r>
            <a:r>
              <a:rPr lang="en-US" sz="3600" dirty="0" smtClean="0"/>
              <a:t>?”</a:t>
            </a:r>
            <a:endParaRPr lang="en-US" sz="36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95047"/>
          </a:xfrm>
        </p:spPr>
        <p:txBody>
          <a:bodyPr/>
          <a:lstStyle/>
          <a:p>
            <a:r>
              <a:rPr lang="en-US" dirty="0" smtClean="0"/>
              <a:t>Fill out the </a:t>
            </a:r>
            <a:r>
              <a:rPr lang="en-US" dirty="0" err="1" smtClean="0"/>
              <a:t>vocab</a:t>
            </a:r>
            <a:r>
              <a:rPr lang="en-US" dirty="0" smtClean="0"/>
              <a:t> list of important words that we all tend to forget. Then we will all write a sentence to go with </a:t>
            </a:r>
            <a:r>
              <a:rPr lang="en-US" smtClean="0"/>
              <a:t>each word.</a:t>
            </a:r>
            <a:br>
              <a:rPr lang="en-US" smtClean="0"/>
            </a:br>
            <a:r>
              <a:rPr lang="en-US" dirty="0" smtClean="0"/>
              <a:t>Doc. 8.5</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Rosa La </a:t>
            </a:r>
            <a:r>
              <a:rPr lang="en-US" dirty="0" err="1" smtClean="0"/>
              <a:t>Esposa</a:t>
            </a:r>
            <a:r>
              <a:rPr lang="en-US" dirty="0" smtClean="0"/>
              <a:t> dice “</a:t>
            </a:r>
            <a:r>
              <a:rPr lang="en-US" dirty="0" err="1" smtClean="0"/>
              <a:t>queres</a:t>
            </a:r>
            <a:r>
              <a:rPr lang="en-US" dirty="0" smtClean="0"/>
              <a:t> </a:t>
            </a:r>
            <a:r>
              <a:rPr lang="en-US" dirty="0" err="1" smtClean="0"/>
              <a:t>luchar</a:t>
            </a:r>
            <a:r>
              <a:rPr lang="en-US" dirty="0" smtClean="0"/>
              <a:t>?”</a:t>
            </a:r>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2398554" y="1600200"/>
            <a:ext cx="3967204" cy="476064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Nosotros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459860" y="2057576"/>
            <a:ext cx="6113997" cy="4068587"/>
          </a:xfrm>
          <a:prstGeom prst="rect">
            <a:avLst/>
          </a:prstGeom>
        </p:spPr>
      </p:pic>
      <p:sp>
        <p:nvSpPr>
          <p:cNvPr id="5" name="TextBox 4"/>
          <p:cNvSpPr txBox="1"/>
          <p:nvPr/>
        </p:nvSpPr>
        <p:spPr>
          <a:xfrm>
            <a:off x="2725969" y="2679693"/>
            <a:ext cx="4124597" cy="646331"/>
          </a:xfrm>
          <a:prstGeom prst="rect">
            <a:avLst/>
          </a:prstGeom>
          <a:noFill/>
        </p:spPr>
        <p:txBody>
          <a:bodyPr wrap="none" rtlCol="0">
            <a:spAutoFit/>
          </a:bodyPr>
          <a:lstStyle/>
          <a:p>
            <a:r>
              <a:rPr lang="en-US" sz="3600" dirty="0" smtClean="0"/>
              <a:t>“</a:t>
            </a:r>
            <a:r>
              <a:rPr lang="en-US" sz="3600" dirty="0" err="1" smtClean="0"/>
              <a:t>Somos</a:t>
            </a:r>
            <a:r>
              <a:rPr lang="en-US" sz="3600" dirty="0" smtClean="0"/>
              <a:t> </a:t>
            </a:r>
            <a:r>
              <a:rPr lang="en-US" sz="3600" dirty="0" err="1" smtClean="0"/>
              <a:t>luchadores</a:t>
            </a:r>
            <a:r>
              <a:rPr lang="en-US" sz="3600" dirty="0" smtClean="0"/>
              <a:t>!”</a:t>
            </a:r>
            <a:endParaRPr lang="en-US" sz="3600"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Nosotros</a:t>
            </a:r>
            <a:r>
              <a:rPr lang="en-US" dirty="0" smtClean="0"/>
              <a:t> </a:t>
            </a:r>
            <a:r>
              <a:rPr lang="en-US" dirty="0" err="1" smtClean="0"/>
              <a:t>decimos</a:t>
            </a:r>
            <a:r>
              <a:rPr lang="en-US" dirty="0" smtClean="0"/>
              <a:t> “</a:t>
            </a:r>
            <a:r>
              <a:rPr lang="en-US" dirty="0" err="1" smtClean="0"/>
              <a:t>somos</a:t>
            </a:r>
            <a:r>
              <a:rPr lang="en-US" dirty="0" smtClean="0"/>
              <a:t> </a:t>
            </a:r>
            <a:r>
              <a:rPr lang="en-US" dirty="0" err="1" smtClean="0"/>
              <a:t>luchadores</a:t>
            </a:r>
            <a:r>
              <a:rPr lang="en-US" dirty="0" smtClean="0"/>
              <a: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459860" y="2057576"/>
            <a:ext cx="6113997" cy="406858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Yo</a:t>
            </a:r>
            <a:endParaRPr lang="en-US"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2896342" y="1467763"/>
            <a:ext cx="3099953" cy="4658399"/>
          </a:xfrm>
          <a:prstGeom prst="rect">
            <a:avLst/>
          </a:prstGeom>
        </p:spPr>
      </p:pic>
      <p:sp>
        <p:nvSpPr>
          <p:cNvPr id="6" name="TextBox 5"/>
          <p:cNvSpPr txBox="1"/>
          <p:nvPr/>
        </p:nvSpPr>
        <p:spPr>
          <a:xfrm>
            <a:off x="457200" y="2801494"/>
            <a:ext cx="2633203" cy="646331"/>
          </a:xfrm>
          <a:prstGeom prst="rect">
            <a:avLst/>
          </a:prstGeom>
          <a:noFill/>
        </p:spPr>
        <p:txBody>
          <a:bodyPr wrap="none" rtlCol="0">
            <a:spAutoFit/>
          </a:bodyPr>
          <a:lstStyle/>
          <a:p>
            <a:r>
              <a:rPr lang="en-US" sz="3600" dirty="0" smtClean="0"/>
              <a:t>“Soy </a:t>
            </a:r>
            <a:r>
              <a:rPr lang="en-US" sz="3600" dirty="0" err="1" smtClean="0"/>
              <a:t>fuerte</a:t>
            </a:r>
            <a:r>
              <a:rPr lang="en-US" sz="3600" smtClean="0"/>
              <a:t>!”</a:t>
            </a:r>
            <a:endParaRPr lang="en-US" sz="3600"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Yo</a:t>
            </a:r>
            <a:r>
              <a:rPr lang="en-US" dirty="0" smtClean="0"/>
              <a:t> </a:t>
            </a:r>
            <a:r>
              <a:rPr lang="en-US" dirty="0" err="1" smtClean="0"/>
              <a:t>digo</a:t>
            </a:r>
            <a:r>
              <a:rPr lang="en-US" dirty="0" smtClean="0"/>
              <a:t> “soy </a:t>
            </a:r>
            <a:r>
              <a:rPr lang="en-US" dirty="0" err="1" smtClean="0"/>
              <a:t>fuerte</a:t>
            </a:r>
            <a:r>
              <a:rPr lang="en-US" dirty="0" smtClean="0"/>
              <a: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896342" y="1467763"/>
            <a:ext cx="3099953" cy="465839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6014121"/>
          </a:xfrm>
        </p:spPr>
        <p:txBody>
          <a:bodyPr>
            <a:normAutofit/>
          </a:bodyPr>
          <a:lstStyle/>
          <a:p>
            <a:r>
              <a:rPr lang="en-US" sz="6000" dirty="0" smtClean="0">
                <a:latin typeface="Bernard MT Condensed"/>
                <a:cs typeface="Bernard MT Condensed"/>
              </a:rPr>
              <a:t>¡Los </a:t>
            </a:r>
            <a:r>
              <a:rPr lang="en-US" sz="6000" dirty="0" err="1" smtClean="0">
                <a:latin typeface="Bernard MT Condensed"/>
                <a:cs typeface="Bernard MT Condensed"/>
              </a:rPr>
              <a:t>Luchadores</a:t>
            </a:r>
            <a:r>
              <a:rPr lang="en-US" sz="6000" dirty="0" smtClean="0">
                <a:latin typeface="Bernard MT Condensed"/>
                <a:cs typeface="Bernard MT Condensed"/>
              </a:rPr>
              <a:t>!</a:t>
            </a:r>
            <a:br>
              <a:rPr lang="en-US" sz="6000" dirty="0" smtClean="0">
                <a:latin typeface="Bernard MT Condensed"/>
                <a:cs typeface="Bernard MT Condensed"/>
              </a:rPr>
            </a:br>
            <a:r>
              <a:rPr lang="en-US" sz="6000" dirty="0" smtClean="0">
                <a:latin typeface="Bernard MT Condensed"/>
                <a:cs typeface="Bernard MT Condensed"/>
              </a:rPr>
              <a:t>En </a:t>
            </a:r>
            <a:r>
              <a:rPr lang="en-US" sz="6000" dirty="0" err="1" smtClean="0">
                <a:latin typeface="Bernard MT Condensed"/>
                <a:cs typeface="Bernard MT Condensed"/>
              </a:rPr>
              <a:t>grupos</a:t>
            </a:r>
            <a:r>
              <a:rPr lang="en-US" sz="6000" dirty="0" smtClean="0">
                <a:latin typeface="Bernard MT Condensed"/>
                <a:cs typeface="Bernard MT Condensed"/>
              </a:rPr>
              <a:t>, </a:t>
            </a:r>
            <a:br>
              <a:rPr lang="en-US" sz="6000" dirty="0" smtClean="0">
                <a:latin typeface="Bernard MT Condensed"/>
                <a:cs typeface="Bernard MT Condensed"/>
              </a:rPr>
            </a:br>
            <a:r>
              <a:rPr lang="en-US" sz="6000" dirty="0" smtClean="0">
                <a:latin typeface="Bernard MT Condensed"/>
                <a:cs typeface="Bernard MT Condensed"/>
              </a:rPr>
              <a:t>lean los </a:t>
            </a:r>
            <a:r>
              <a:rPr lang="en-US" sz="6000" dirty="0" err="1" smtClean="0">
                <a:latin typeface="Bernard MT Condensed"/>
                <a:cs typeface="Bernard MT Condensed"/>
              </a:rPr>
              <a:t>paragrafos</a:t>
            </a:r>
            <a:r>
              <a:rPr lang="en-US" sz="6000" dirty="0" smtClean="0">
                <a:latin typeface="Bernard MT Condensed"/>
                <a:cs typeface="Bernard MT Condensed"/>
              </a:rPr>
              <a:t>, </a:t>
            </a:r>
            <a:r>
              <a:rPr lang="en-US" sz="6000" dirty="0" err="1" smtClean="0">
                <a:latin typeface="Bernard MT Condensed"/>
                <a:cs typeface="Bernard MT Condensed"/>
              </a:rPr>
              <a:t>y</a:t>
            </a:r>
            <a:r>
              <a:rPr lang="en-US" sz="6000" dirty="0" smtClean="0">
                <a:latin typeface="Bernard MT Condensed"/>
                <a:cs typeface="Bernard MT Condensed"/>
              </a:rPr>
              <a:t> </a:t>
            </a:r>
            <a:r>
              <a:rPr lang="en-US" sz="6000" dirty="0" err="1" smtClean="0">
                <a:latin typeface="Bernard MT Condensed"/>
                <a:cs typeface="Bernard MT Condensed"/>
              </a:rPr>
              <a:t>repetan</a:t>
            </a:r>
            <a:r>
              <a:rPr lang="en-US" sz="6000" dirty="0" smtClean="0">
                <a:latin typeface="Bernard MT Condensed"/>
                <a:cs typeface="Bernard MT Condensed"/>
              </a:rPr>
              <a:t> lo en </a:t>
            </a:r>
            <a:r>
              <a:rPr lang="en-US" sz="6000" dirty="0" err="1" smtClean="0">
                <a:latin typeface="Bernard MT Condensed"/>
                <a:cs typeface="Bernard MT Condensed"/>
              </a:rPr>
              <a:t>tus</a:t>
            </a:r>
            <a:r>
              <a:rPr lang="en-US" sz="6000" dirty="0" smtClean="0">
                <a:latin typeface="Bernard MT Condensed"/>
                <a:cs typeface="Bernard MT Condensed"/>
              </a:rPr>
              <a:t> </a:t>
            </a:r>
            <a:r>
              <a:rPr lang="en-US" sz="6000" dirty="0" err="1" smtClean="0">
                <a:latin typeface="Bernard MT Condensed"/>
                <a:cs typeface="Bernard MT Condensed"/>
              </a:rPr>
              <a:t>propias</a:t>
            </a:r>
            <a:r>
              <a:rPr lang="en-US" sz="6000" dirty="0" smtClean="0">
                <a:latin typeface="Bernard MT Condensed"/>
                <a:cs typeface="Bernard MT Condensed"/>
              </a:rPr>
              <a:t> </a:t>
            </a:r>
            <a:r>
              <a:rPr lang="en-US" sz="6000" dirty="0" err="1" smtClean="0">
                <a:latin typeface="Bernard MT Condensed"/>
                <a:cs typeface="Bernard MT Condensed"/>
              </a:rPr>
              <a:t>palabras</a:t>
            </a:r>
            <a:r>
              <a:rPr lang="en-US" sz="6000" dirty="0" smtClean="0">
                <a:latin typeface="Bernard MT Condensed"/>
                <a:cs typeface="Bernard MT Condensed"/>
              </a:rPr>
              <a:t/>
            </a:r>
            <a:br>
              <a:rPr lang="en-US" sz="6000" dirty="0" smtClean="0">
                <a:latin typeface="Bernard MT Condensed"/>
                <a:cs typeface="Bernard MT Condensed"/>
              </a:rPr>
            </a:br>
            <a:r>
              <a:rPr lang="en-US" sz="6000" dirty="0" smtClean="0">
                <a:latin typeface="Bernard MT Condensed"/>
                <a:cs typeface="Bernard MT Condensed"/>
              </a:rPr>
              <a:t>Doc. </a:t>
            </a:r>
            <a:r>
              <a:rPr lang="en-US" sz="6000" smtClean="0">
                <a:latin typeface="Bernard MT Condensed"/>
                <a:cs typeface="Bernard MT Condensed"/>
              </a:rPr>
              <a:t>7.3</a:t>
            </a:r>
            <a:endParaRPr lang="en-US" sz="6000" dirty="0">
              <a:latin typeface="Bernard MT Condensed"/>
              <a:cs typeface="Bernard MT Condense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91654"/>
          </a:xfrm>
        </p:spPr>
        <p:txBody>
          <a:bodyPr/>
          <a:lstStyle/>
          <a:p>
            <a:r>
              <a:rPr lang="en-US" dirty="0" smtClean="0"/>
              <a:t>¡</a:t>
            </a:r>
            <a:r>
              <a:rPr lang="en-US" dirty="0" err="1" smtClean="0"/>
              <a:t>Una</a:t>
            </a:r>
            <a:r>
              <a:rPr lang="en-US" dirty="0" smtClean="0"/>
              <a:t> </a:t>
            </a:r>
            <a:r>
              <a:rPr lang="en-US" dirty="0" err="1" smtClean="0"/>
              <a:t>Película</a:t>
            </a:r>
            <a:r>
              <a:rPr lang="en-US" dirty="0" smtClean="0"/>
              <a:t>!</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74679"/>
          </a:xfrm>
        </p:spPr>
        <p:txBody>
          <a:bodyPr/>
          <a:lstStyle/>
          <a:p>
            <a:r>
              <a:rPr lang="en-US" dirty="0" smtClean="0"/>
              <a:t>Let’s start some rumors shall we?</a:t>
            </a:r>
            <a:br>
              <a:rPr lang="en-US" dirty="0" smtClean="0"/>
            </a:br>
            <a:r>
              <a:rPr lang="en-US" dirty="0" smtClean="0"/>
              <a:t>Give me a fake rumor about a famous person. </a:t>
            </a:r>
            <a:br>
              <a:rPr lang="en-US" dirty="0" smtClean="0"/>
            </a:br>
            <a:r>
              <a:rPr lang="en-US" dirty="0" smtClean="0"/>
              <a:t>All you have to do is say:</a:t>
            </a:r>
            <a:br>
              <a:rPr lang="en-US" dirty="0" smtClean="0"/>
            </a:br>
            <a:r>
              <a:rPr lang="en-US" dirty="0" smtClean="0"/>
              <a:t>“</a:t>
            </a:r>
            <a:r>
              <a:rPr lang="en-US" dirty="0" err="1" smtClean="0"/>
              <a:t>dicen</a:t>
            </a:r>
            <a:r>
              <a:rPr lang="en-US" dirty="0" smtClean="0"/>
              <a:t> </a:t>
            </a:r>
            <a:r>
              <a:rPr lang="en-US" dirty="0" err="1" smtClean="0"/>
              <a:t>que</a:t>
            </a:r>
            <a:r>
              <a:rPr lang="en-US" dirty="0" smtClean="0"/>
              <a:t>…”</a:t>
            </a:r>
            <a:br>
              <a:rPr lang="en-US" dirty="0" smtClean="0"/>
            </a:br>
            <a:r>
              <a:rPr lang="en-US" dirty="0" smtClean="0"/>
              <a:t>“they say that…”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30258"/>
          </a:xfrm>
        </p:spPr>
        <p:txBody>
          <a:bodyPr/>
          <a:lstStyle/>
          <a:p>
            <a:r>
              <a:rPr lang="en-US" dirty="0" smtClean="0"/>
              <a:t>Here’s some fun words for rumors</a:t>
            </a:r>
            <a:br>
              <a:rPr lang="en-US" dirty="0" smtClean="0"/>
            </a:br>
            <a:r>
              <a:rPr lang="en-US" dirty="0" err="1" smtClean="0"/>
              <a:t>Embarazada</a:t>
            </a:r>
            <a:r>
              <a:rPr lang="en-US" dirty="0" smtClean="0"/>
              <a:t>- Pregnant</a:t>
            </a:r>
            <a:br>
              <a:rPr lang="en-US" dirty="0" smtClean="0"/>
            </a:br>
            <a:r>
              <a:rPr lang="en-US" dirty="0" err="1" smtClean="0"/>
              <a:t>enamorado</a:t>
            </a:r>
            <a:r>
              <a:rPr lang="en-US" dirty="0" smtClean="0"/>
              <a:t>- in love</a:t>
            </a:r>
            <a:br>
              <a:rPr lang="en-US" dirty="0" smtClean="0"/>
            </a:br>
            <a:r>
              <a:rPr lang="en-US" dirty="0" smtClean="0"/>
              <a:t>un actor </a:t>
            </a:r>
            <a:r>
              <a:rPr lang="en-US" dirty="0" err="1" smtClean="0"/>
              <a:t>malo</a:t>
            </a:r>
            <a:r>
              <a:rPr lang="en-US" dirty="0" smtClean="0"/>
              <a:t>- a bad actor </a:t>
            </a:r>
            <a:br>
              <a:rPr lang="en-US" dirty="0" smtClean="0"/>
            </a:br>
            <a:r>
              <a:rPr lang="en-US" dirty="0" smtClean="0"/>
              <a:t>de un </a:t>
            </a:r>
            <a:r>
              <a:rPr lang="en-US" dirty="0" err="1" smtClean="0"/>
              <a:t>otra</a:t>
            </a:r>
            <a:r>
              <a:rPr lang="en-US" dirty="0" smtClean="0"/>
              <a:t> </a:t>
            </a:r>
            <a:r>
              <a:rPr lang="en-US" dirty="0" err="1" smtClean="0"/>
              <a:t>planeta</a:t>
            </a:r>
            <a:r>
              <a:rPr lang="en-US" dirty="0" smtClean="0"/>
              <a:t>- from another planet</a:t>
            </a:r>
            <a:br>
              <a:rPr lang="en-US" dirty="0" smtClean="0"/>
            </a:br>
            <a:r>
              <a:rPr lang="en-US" dirty="0" err="1" smtClean="0"/>
              <a:t>una</a:t>
            </a:r>
            <a:r>
              <a:rPr lang="en-US" dirty="0" smtClean="0"/>
              <a:t> </a:t>
            </a:r>
            <a:r>
              <a:rPr lang="en-US" dirty="0" err="1" smtClean="0"/>
              <a:t>pareja</a:t>
            </a:r>
            <a:r>
              <a:rPr lang="en-US" dirty="0" smtClean="0"/>
              <a:t>- a couple</a:t>
            </a:r>
            <a:br>
              <a:rPr lang="en-US" dirty="0" smtClean="0"/>
            </a:br>
            <a:r>
              <a:rPr lang="en-US" dirty="0" err="1" smtClean="0"/>
              <a:t>termina</a:t>
            </a:r>
            <a:r>
              <a:rPr lang="en-US" dirty="0" smtClean="0"/>
              <a:t> </a:t>
            </a:r>
            <a:r>
              <a:rPr lang="en-US" dirty="0" err="1" smtClean="0"/>
              <a:t>trabajar</a:t>
            </a:r>
            <a:r>
              <a:rPr lang="en-US" dirty="0" smtClean="0"/>
              <a:t>- to quit</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70381"/>
          </a:xfrm>
        </p:spPr>
        <p:txBody>
          <a:bodyPr/>
          <a:lstStyle/>
          <a:p>
            <a:r>
              <a:rPr lang="en-US" dirty="0" smtClean="0"/>
              <a:t>Just to clarify…</a:t>
            </a:r>
            <a:br>
              <a:rPr lang="en-US" dirty="0" smtClean="0"/>
            </a:br>
            <a:r>
              <a:rPr lang="en-US" dirty="0" err="1" smtClean="0"/>
              <a:t>que</a:t>
            </a:r>
            <a:r>
              <a:rPr lang="en-US" dirty="0" smtClean="0"/>
              <a:t> can mean two different things. </a:t>
            </a:r>
            <a:br>
              <a:rPr lang="en-US" dirty="0" smtClean="0"/>
            </a:br>
            <a:r>
              <a:rPr lang="en-US" dirty="0" smtClean="0"/>
              <a:t/>
            </a:r>
            <a:br>
              <a:rPr lang="en-US" dirty="0" smtClean="0"/>
            </a:br>
            <a:r>
              <a:rPr lang="en-US" dirty="0" err="1" smtClean="0"/>
              <a:t>Qué</a:t>
            </a:r>
            <a:r>
              <a:rPr lang="en-US" dirty="0" smtClean="0"/>
              <a:t>, with an accent, means “what”</a:t>
            </a:r>
            <a:br>
              <a:rPr lang="en-US" dirty="0" smtClean="0"/>
            </a:br>
            <a:r>
              <a:rPr lang="en-US" dirty="0" err="1" smtClean="0"/>
              <a:t>Que</a:t>
            </a:r>
            <a:r>
              <a:rPr lang="en-US" dirty="0" smtClean="0"/>
              <a:t>, without and accent, means that, or which</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466487"/>
            <a:ext cx="8229600" cy="5558964"/>
          </a:xfrm>
        </p:spPr>
        <p:txBody>
          <a:bodyPr>
            <a:noAutofit/>
          </a:bodyPr>
          <a:lstStyle/>
          <a:p>
            <a:r>
              <a:rPr lang="en-US" sz="2200" dirty="0" err="1" smtClean="0"/>
              <a:t>Una</a:t>
            </a:r>
            <a:r>
              <a:rPr lang="en-US" sz="2200" dirty="0" smtClean="0"/>
              <a:t> </a:t>
            </a:r>
            <a:r>
              <a:rPr lang="en-US" sz="2200" dirty="0" err="1" smtClean="0"/>
              <a:t>Carta</a:t>
            </a:r>
            <a:r>
              <a:rPr lang="en-US" sz="2200" dirty="0" smtClean="0"/>
              <a:t> de </a:t>
            </a:r>
            <a:r>
              <a:rPr lang="en-US" sz="2200" dirty="0" err="1" smtClean="0"/>
              <a:t>Princessa</a:t>
            </a:r>
            <a:r>
              <a:rPr lang="en-US" sz="2200" dirty="0" smtClean="0"/>
              <a:t/>
            </a:r>
            <a:br>
              <a:rPr lang="en-US" sz="2200" dirty="0" smtClean="0"/>
            </a:br>
            <a:r>
              <a:rPr lang="en-US" sz="2200" dirty="0" smtClean="0"/>
              <a:t>Doc. 8.1</a:t>
            </a:r>
            <a:br>
              <a:rPr lang="en-US" sz="2200" dirty="0" smtClean="0"/>
            </a:br>
            <a:r>
              <a:rPr lang="en-US" sz="2200" dirty="0" smtClean="0"/>
              <a:t/>
            </a:r>
            <a:br>
              <a:rPr lang="en-US" sz="2200" dirty="0" smtClean="0"/>
            </a:br>
            <a:r>
              <a:rPr lang="en-US" sz="2200" dirty="0" smtClean="0"/>
              <a:t>Answer the questions</a:t>
            </a:r>
            <a:br>
              <a:rPr lang="en-US" sz="2200" dirty="0" smtClean="0"/>
            </a:br>
            <a:r>
              <a:rPr lang="en-US" sz="2200" dirty="0" smtClean="0"/>
              <a:t>Doc. 8.2</a:t>
            </a:r>
            <a:endParaRPr lang="en-US" sz="2200"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75032"/>
          </a:xfrm>
        </p:spPr>
        <p:txBody>
          <a:bodyPr>
            <a:normAutofit/>
          </a:bodyPr>
          <a:lstStyle/>
          <a:p>
            <a:r>
              <a:rPr lang="en-US" sz="6000" dirty="0" smtClean="0">
                <a:latin typeface="Lucida Calligraphy"/>
                <a:cs typeface="Lucida Calligraphy"/>
              </a:rPr>
              <a:t>La Casa</a:t>
            </a:r>
            <a:br>
              <a:rPr lang="en-US" sz="6000" dirty="0" smtClean="0">
                <a:latin typeface="Lucida Calligraphy"/>
                <a:cs typeface="Lucida Calligraphy"/>
              </a:rPr>
            </a:br>
            <a:r>
              <a:rPr lang="en-US" sz="6000" dirty="0" smtClean="0">
                <a:latin typeface="Lucida Calligraphy"/>
                <a:cs typeface="Lucida Calligraphy"/>
              </a:rPr>
              <a:t>The House</a:t>
            </a:r>
            <a:endParaRPr lang="en-US" sz="6000" dirty="0">
              <a:latin typeface="Lucida Calligraphy"/>
              <a:cs typeface="Lucida Calligraphy"/>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Content Placeholder 3"/>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994792" y="274638"/>
            <a:ext cx="5995522" cy="5851525"/>
          </a:xfrm>
          <a:prstGeom prst="rect">
            <a:avLst/>
          </a:prstGeom>
        </p:spPr>
      </p:pic>
      <p:sp>
        <p:nvSpPr>
          <p:cNvPr id="6" name="TextBox 5"/>
          <p:cNvSpPr txBox="1"/>
          <p:nvPr/>
        </p:nvSpPr>
        <p:spPr>
          <a:xfrm>
            <a:off x="6957784" y="2434277"/>
            <a:ext cx="2186216" cy="523220"/>
          </a:xfrm>
          <a:prstGeom prst="rect">
            <a:avLst/>
          </a:prstGeom>
          <a:noFill/>
        </p:spPr>
        <p:txBody>
          <a:bodyPr wrap="none" rtlCol="0">
            <a:spAutoFit/>
          </a:bodyPr>
          <a:lstStyle/>
          <a:p>
            <a:r>
              <a:rPr lang="en-US" sz="2800" dirty="0" smtClean="0"/>
              <a:t>El Primer </a:t>
            </a:r>
            <a:r>
              <a:rPr lang="en-US" sz="2800" dirty="0" err="1" smtClean="0"/>
              <a:t>Piso</a:t>
            </a:r>
            <a:endParaRPr lang="en-US" sz="2800" dirty="0"/>
          </a:p>
        </p:txBody>
      </p:sp>
      <p:sp>
        <p:nvSpPr>
          <p:cNvPr id="8" name="TextBox 7"/>
          <p:cNvSpPr txBox="1"/>
          <p:nvPr/>
        </p:nvSpPr>
        <p:spPr>
          <a:xfrm>
            <a:off x="6990314" y="4040557"/>
            <a:ext cx="2019653" cy="523220"/>
          </a:xfrm>
          <a:prstGeom prst="rect">
            <a:avLst/>
          </a:prstGeom>
          <a:noFill/>
        </p:spPr>
        <p:txBody>
          <a:bodyPr wrap="none" rtlCol="0">
            <a:spAutoFit/>
          </a:bodyPr>
          <a:lstStyle/>
          <a:p>
            <a:r>
              <a:rPr lang="en-US" sz="2800" dirty="0" smtClean="0"/>
              <a:t>La Plata Baja</a:t>
            </a:r>
            <a:endParaRPr lang="en-US" sz="2800" dirty="0"/>
          </a:p>
        </p:txBody>
      </p:sp>
      <p:sp>
        <p:nvSpPr>
          <p:cNvPr id="9" name="TextBox 8"/>
          <p:cNvSpPr txBox="1"/>
          <p:nvPr/>
        </p:nvSpPr>
        <p:spPr>
          <a:xfrm>
            <a:off x="5064727" y="3702003"/>
            <a:ext cx="1521896" cy="523220"/>
          </a:xfrm>
          <a:prstGeom prst="rect">
            <a:avLst/>
          </a:prstGeom>
          <a:noFill/>
        </p:spPr>
        <p:txBody>
          <a:bodyPr wrap="none" rtlCol="0">
            <a:spAutoFit/>
          </a:bodyPr>
          <a:lstStyle/>
          <a:p>
            <a:r>
              <a:rPr lang="en-US" sz="2800" dirty="0" smtClean="0">
                <a:solidFill>
                  <a:schemeClr val="bg2"/>
                </a:solidFill>
              </a:rPr>
              <a:t>La </a:t>
            </a:r>
            <a:r>
              <a:rPr lang="en-US" sz="2800" dirty="0" err="1" smtClean="0">
                <a:solidFill>
                  <a:schemeClr val="bg2"/>
                </a:solidFill>
              </a:rPr>
              <a:t>cocina</a:t>
            </a:r>
            <a:endParaRPr lang="en-US" sz="2800" dirty="0">
              <a:solidFill>
                <a:schemeClr val="bg2"/>
              </a:solidFill>
            </a:endParaRPr>
          </a:p>
        </p:txBody>
      </p:sp>
      <p:sp>
        <p:nvSpPr>
          <p:cNvPr id="10" name="TextBox 9"/>
          <p:cNvSpPr txBox="1"/>
          <p:nvPr/>
        </p:nvSpPr>
        <p:spPr>
          <a:xfrm>
            <a:off x="5064727" y="2280389"/>
            <a:ext cx="1506993" cy="523220"/>
          </a:xfrm>
          <a:prstGeom prst="rect">
            <a:avLst/>
          </a:prstGeom>
          <a:noFill/>
        </p:spPr>
        <p:txBody>
          <a:bodyPr wrap="none" rtlCol="0">
            <a:spAutoFit/>
          </a:bodyPr>
          <a:lstStyle/>
          <a:p>
            <a:r>
              <a:rPr lang="en-US" sz="2800" dirty="0" smtClean="0">
                <a:solidFill>
                  <a:srgbClr val="2B142D"/>
                </a:solidFill>
              </a:rPr>
              <a:t>El Cuarto</a:t>
            </a:r>
            <a:endParaRPr lang="en-US" sz="2800" dirty="0">
              <a:solidFill>
                <a:srgbClr val="2B142D"/>
              </a:solidFill>
            </a:endParaRPr>
          </a:p>
        </p:txBody>
      </p:sp>
      <p:sp>
        <p:nvSpPr>
          <p:cNvPr id="11" name="TextBox 10"/>
          <p:cNvSpPr txBox="1"/>
          <p:nvPr/>
        </p:nvSpPr>
        <p:spPr>
          <a:xfrm>
            <a:off x="3345507" y="2172667"/>
            <a:ext cx="1268897" cy="523220"/>
          </a:xfrm>
          <a:prstGeom prst="rect">
            <a:avLst/>
          </a:prstGeom>
          <a:noFill/>
        </p:spPr>
        <p:txBody>
          <a:bodyPr wrap="none" rtlCol="0">
            <a:spAutoFit/>
          </a:bodyPr>
          <a:lstStyle/>
          <a:p>
            <a:r>
              <a:rPr lang="en-US" sz="2800" dirty="0" smtClean="0">
                <a:solidFill>
                  <a:srgbClr val="2B142D"/>
                </a:solidFill>
              </a:rPr>
              <a:t>El </a:t>
            </a:r>
            <a:r>
              <a:rPr lang="en-US" sz="2800" dirty="0" err="1" smtClean="0">
                <a:solidFill>
                  <a:srgbClr val="2B142D"/>
                </a:solidFill>
              </a:rPr>
              <a:t>Baño</a:t>
            </a:r>
            <a:endParaRPr lang="en-US" sz="2800" dirty="0">
              <a:solidFill>
                <a:srgbClr val="2B142D"/>
              </a:solidFill>
            </a:endParaRPr>
          </a:p>
        </p:txBody>
      </p:sp>
      <p:sp>
        <p:nvSpPr>
          <p:cNvPr id="12" name="TextBox 11"/>
          <p:cNvSpPr txBox="1"/>
          <p:nvPr/>
        </p:nvSpPr>
        <p:spPr>
          <a:xfrm>
            <a:off x="1905081" y="4014212"/>
            <a:ext cx="1155635" cy="523220"/>
          </a:xfrm>
          <a:prstGeom prst="rect">
            <a:avLst/>
          </a:prstGeom>
          <a:noFill/>
        </p:spPr>
        <p:txBody>
          <a:bodyPr wrap="none" rtlCol="0">
            <a:spAutoFit/>
          </a:bodyPr>
          <a:lstStyle/>
          <a:p>
            <a:r>
              <a:rPr lang="en-US" sz="2800" dirty="0" smtClean="0">
                <a:solidFill>
                  <a:srgbClr val="2B142D"/>
                </a:solidFill>
              </a:rPr>
              <a:t>La </a:t>
            </a:r>
            <a:r>
              <a:rPr lang="en-US" sz="2800" dirty="0" err="1" smtClean="0">
                <a:solidFill>
                  <a:srgbClr val="2B142D"/>
                </a:solidFill>
              </a:rPr>
              <a:t>sala</a:t>
            </a:r>
            <a:endParaRPr lang="en-US" sz="2800" dirty="0">
              <a:solidFill>
                <a:srgbClr val="2B142D"/>
              </a:solidFill>
            </a:endParaRPr>
          </a:p>
        </p:txBody>
      </p:sp>
      <p:sp>
        <p:nvSpPr>
          <p:cNvPr id="13" name="TextBox 12"/>
          <p:cNvSpPr txBox="1"/>
          <p:nvPr/>
        </p:nvSpPr>
        <p:spPr>
          <a:xfrm>
            <a:off x="3247608" y="5329111"/>
            <a:ext cx="2733591" cy="523220"/>
          </a:xfrm>
          <a:prstGeom prst="rect">
            <a:avLst/>
          </a:prstGeom>
          <a:noFill/>
        </p:spPr>
        <p:txBody>
          <a:bodyPr wrap="none" rtlCol="0">
            <a:spAutoFit/>
          </a:bodyPr>
          <a:lstStyle/>
          <a:p>
            <a:r>
              <a:rPr lang="en-US" sz="2800" dirty="0" smtClean="0">
                <a:solidFill>
                  <a:srgbClr val="2B142D"/>
                </a:solidFill>
              </a:rPr>
              <a:t>La </a:t>
            </a:r>
            <a:r>
              <a:rPr lang="en-US" sz="2800" dirty="0" err="1" smtClean="0">
                <a:solidFill>
                  <a:srgbClr val="2B142D"/>
                </a:solidFill>
              </a:rPr>
              <a:t>Escalera</a:t>
            </a:r>
            <a:r>
              <a:rPr lang="en-US" sz="2800" dirty="0" smtClean="0">
                <a:solidFill>
                  <a:srgbClr val="2B142D"/>
                </a:solidFill>
              </a:rPr>
              <a:t>- stairs</a:t>
            </a:r>
            <a:endParaRPr lang="en-US" sz="2800" dirty="0">
              <a:solidFill>
                <a:srgbClr val="2B142D"/>
              </a:solidFill>
            </a:endParaRPr>
          </a:p>
        </p:txBody>
      </p:sp>
      <p:sp>
        <p:nvSpPr>
          <p:cNvPr id="14" name="TextBox 13"/>
          <p:cNvSpPr txBox="1"/>
          <p:nvPr/>
        </p:nvSpPr>
        <p:spPr>
          <a:xfrm>
            <a:off x="1553723" y="2280389"/>
            <a:ext cx="1506993" cy="800219"/>
          </a:xfrm>
          <a:prstGeom prst="rect">
            <a:avLst/>
          </a:prstGeom>
          <a:noFill/>
        </p:spPr>
        <p:txBody>
          <a:bodyPr wrap="none" rtlCol="0">
            <a:spAutoFit/>
          </a:bodyPr>
          <a:lstStyle/>
          <a:p>
            <a:r>
              <a:rPr lang="en-US" sz="2800" dirty="0" smtClean="0">
                <a:solidFill>
                  <a:srgbClr val="2B142D"/>
                </a:solidFill>
              </a:rPr>
              <a:t>El Cuarto</a:t>
            </a:r>
          </a:p>
          <a:p>
            <a:endParaRPr lang="en-US" dirty="0"/>
          </a:p>
        </p:txBody>
      </p:sp>
      <p:sp>
        <p:nvSpPr>
          <p:cNvPr id="15" name="TextBox 14"/>
          <p:cNvSpPr txBox="1"/>
          <p:nvPr/>
        </p:nvSpPr>
        <p:spPr>
          <a:xfrm>
            <a:off x="7167534" y="5329111"/>
            <a:ext cx="1519266" cy="523220"/>
          </a:xfrm>
          <a:prstGeom prst="rect">
            <a:avLst/>
          </a:prstGeom>
          <a:noFill/>
        </p:spPr>
        <p:txBody>
          <a:bodyPr wrap="none" rtlCol="0">
            <a:spAutoFit/>
          </a:bodyPr>
          <a:lstStyle/>
          <a:p>
            <a:r>
              <a:rPr lang="en-US" sz="2800" dirty="0" smtClean="0"/>
              <a:t>El </a:t>
            </a:r>
            <a:r>
              <a:rPr lang="en-US" sz="2800" dirty="0" err="1" smtClean="0"/>
              <a:t>sótano</a:t>
            </a:r>
            <a:endParaRPr lang="en-US" sz="2800"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 casa de Diego Rivera </a:t>
            </a:r>
            <a:r>
              <a:rPr lang="en-US" dirty="0" err="1" smtClean="0"/>
              <a:t>y</a:t>
            </a:r>
            <a:r>
              <a:rPr lang="en-US" dirty="0" smtClean="0"/>
              <a:t> </a:t>
            </a:r>
            <a:r>
              <a:rPr lang="en-US" dirty="0" err="1" smtClean="0"/>
              <a:t>Frida</a:t>
            </a:r>
            <a:r>
              <a:rPr lang="en-US" dirty="0" smtClean="0"/>
              <a:t> Kahlo </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329134" y="1417637"/>
            <a:ext cx="6136304" cy="4596305"/>
          </a:xfrm>
          <a:prstGeom prst="rect">
            <a:avLst/>
          </a:prstGeom>
        </p:spPr>
      </p:pic>
      <p:sp>
        <p:nvSpPr>
          <p:cNvPr id="5" name="TextBox 4"/>
          <p:cNvSpPr txBox="1"/>
          <p:nvPr/>
        </p:nvSpPr>
        <p:spPr>
          <a:xfrm>
            <a:off x="2571084" y="5452323"/>
            <a:ext cx="1390049" cy="523220"/>
          </a:xfrm>
          <a:prstGeom prst="rect">
            <a:avLst/>
          </a:prstGeom>
          <a:noFill/>
        </p:spPr>
        <p:txBody>
          <a:bodyPr wrap="none" rtlCol="0">
            <a:spAutoFit/>
          </a:bodyPr>
          <a:lstStyle/>
          <a:p>
            <a:r>
              <a:rPr lang="en-US" sz="2800" dirty="0" smtClean="0"/>
              <a:t>El </a:t>
            </a:r>
            <a:r>
              <a:rPr lang="en-US" sz="2800" dirty="0" err="1" smtClean="0"/>
              <a:t>Jardín</a:t>
            </a:r>
            <a:endParaRPr lang="en-US" sz="2800" dirty="0"/>
          </a:p>
        </p:txBody>
      </p:sp>
      <p:sp>
        <p:nvSpPr>
          <p:cNvPr id="6" name="TextBox 5"/>
          <p:cNvSpPr txBox="1"/>
          <p:nvPr/>
        </p:nvSpPr>
        <p:spPr>
          <a:xfrm>
            <a:off x="7465438" y="1156027"/>
            <a:ext cx="1348496" cy="523220"/>
          </a:xfrm>
          <a:prstGeom prst="rect">
            <a:avLst/>
          </a:prstGeom>
          <a:noFill/>
        </p:spPr>
        <p:txBody>
          <a:bodyPr wrap="none" rtlCol="0">
            <a:spAutoFit/>
          </a:bodyPr>
          <a:lstStyle/>
          <a:p>
            <a:r>
              <a:rPr lang="en-US" sz="2800" dirty="0" smtClean="0"/>
              <a:t>El </a:t>
            </a:r>
            <a:r>
              <a:rPr lang="en-US" sz="2800" dirty="0" err="1" smtClean="0"/>
              <a:t>techo</a:t>
            </a:r>
            <a:endParaRPr lang="en-US" sz="2800" dirty="0"/>
          </a:p>
        </p:txBody>
      </p:sp>
      <p:sp>
        <p:nvSpPr>
          <p:cNvPr id="7" name="TextBox 6"/>
          <p:cNvSpPr txBox="1"/>
          <p:nvPr/>
        </p:nvSpPr>
        <p:spPr>
          <a:xfrm>
            <a:off x="1530484" y="6120086"/>
            <a:ext cx="5624757" cy="523220"/>
          </a:xfrm>
          <a:prstGeom prst="rect">
            <a:avLst/>
          </a:prstGeom>
          <a:noFill/>
        </p:spPr>
        <p:txBody>
          <a:bodyPr wrap="none" rtlCol="0">
            <a:spAutoFit/>
          </a:bodyPr>
          <a:lstStyle/>
          <a:p>
            <a:r>
              <a:rPr lang="en-US" sz="2800" dirty="0" smtClean="0"/>
              <a:t>Dos </a:t>
            </a:r>
            <a:r>
              <a:rPr lang="en-US" sz="2800" dirty="0" err="1" smtClean="0"/>
              <a:t>casas</a:t>
            </a:r>
            <a:r>
              <a:rPr lang="en-US" sz="2800" dirty="0" smtClean="0"/>
              <a:t> </a:t>
            </a:r>
            <a:r>
              <a:rPr lang="en-US" sz="2800" dirty="0" err="1" smtClean="0"/>
              <a:t>pequeñas</a:t>
            </a:r>
            <a:r>
              <a:rPr lang="en-US" sz="2800" dirty="0" smtClean="0"/>
              <a:t> = un casa </a:t>
            </a:r>
            <a:r>
              <a:rPr lang="en-US" sz="2800" dirty="0" err="1" smtClean="0"/>
              <a:t>grande</a:t>
            </a:r>
            <a:endParaRPr lang="en-US" sz="2800"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261954"/>
          </a:xfrm>
        </p:spPr>
        <p:txBody>
          <a:bodyPr/>
          <a:lstStyle/>
          <a:p>
            <a:r>
              <a:rPr lang="en-US" dirty="0" err="1" smtClean="0"/>
              <a:t>Saquen</a:t>
            </a:r>
            <a:r>
              <a:rPr lang="en-US" dirty="0" smtClean="0"/>
              <a:t> </a:t>
            </a:r>
            <a:r>
              <a:rPr lang="en-US" dirty="0" err="1" smtClean="0"/>
              <a:t>papel</a:t>
            </a:r>
            <a:r>
              <a:rPr lang="en-US" dirty="0" smtClean="0"/>
              <a:t> </a:t>
            </a:r>
            <a:r>
              <a:rPr lang="en-US" dirty="0" err="1" smtClean="0"/>
              <a:t>y</a:t>
            </a:r>
            <a:r>
              <a:rPr lang="en-US" dirty="0" smtClean="0"/>
              <a:t> </a:t>
            </a:r>
            <a:r>
              <a:rPr lang="en-US" dirty="0" err="1" smtClean="0"/>
              <a:t>hagan</a:t>
            </a:r>
            <a:r>
              <a:rPr lang="en-US" dirty="0" smtClean="0"/>
              <a:t> </a:t>
            </a:r>
            <a:r>
              <a:rPr lang="en-US" dirty="0" err="1" smtClean="0"/>
              <a:t>dibujos</a:t>
            </a:r>
            <a:r>
              <a:rPr lang="en-US" dirty="0" smtClean="0"/>
              <a:t> de </a:t>
            </a:r>
            <a:r>
              <a:rPr lang="en-US" dirty="0" err="1" smtClean="0"/>
              <a:t>sus</a:t>
            </a:r>
            <a:r>
              <a:rPr lang="en-US" dirty="0" smtClean="0"/>
              <a:t> </a:t>
            </a:r>
            <a:r>
              <a:rPr lang="en-US" dirty="0" err="1" smtClean="0"/>
              <a:t>casas</a:t>
            </a:r>
            <a:r>
              <a:rPr lang="en-US" dirty="0" smtClean="0"/>
              <a:t>. </a:t>
            </a:r>
            <a:r>
              <a:rPr lang="en-US" dirty="0" err="1" smtClean="0"/>
              <a:t>Usen</a:t>
            </a:r>
            <a:r>
              <a:rPr lang="en-US" dirty="0" smtClean="0"/>
              <a:t> el </a:t>
            </a:r>
            <a:r>
              <a:rPr lang="en-US" dirty="0" err="1" smtClean="0"/>
              <a:t>nuevo</a:t>
            </a:r>
            <a:r>
              <a:rPr lang="en-US" dirty="0" smtClean="0"/>
              <a:t> </a:t>
            </a:r>
            <a:r>
              <a:rPr lang="en-US" dirty="0" err="1" smtClean="0"/>
              <a:t>vocabulario</a:t>
            </a:r>
            <a:r>
              <a:rPr lang="en-US" dirty="0" smtClean="0"/>
              <a:t> </a:t>
            </a:r>
            <a:r>
              <a:rPr lang="en-US" dirty="0" err="1" smtClean="0"/>
              <a:t>y</a:t>
            </a:r>
            <a:r>
              <a:rPr lang="en-US" dirty="0" smtClean="0"/>
              <a:t> </a:t>
            </a:r>
            <a:r>
              <a:rPr lang="en-US" dirty="0" err="1" smtClean="0"/>
              <a:t>describan</a:t>
            </a:r>
            <a:r>
              <a:rPr lang="en-US" dirty="0" smtClean="0"/>
              <a:t> </a:t>
            </a:r>
            <a:r>
              <a:rPr lang="en-US" dirty="0" err="1" smtClean="0"/>
              <a:t>sus</a:t>
            </a:r>
            <a:r>
              <a:rPr lang="en-US" dirty="0" smtClean="0"/>
              <a:t> </a:t>
            </a:r>
            <a:r>
              <a:rPr lang="en-US" dirty="0" err="1" smtClean="0"/>
              <a:t>casas</a:t>
            </a:r>
            <a:r>
              <a:rPr lang="en-US" dirty="0" smtClean="0"/>
              <a:t>.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339402"/>
          </a:xfrm>
        </p:spPr>
        <p:txBody>
          <a:bodyPr>
            <a:normAutofit/>
          </a:bodyPr>
          <a:lstStyle/>
          <a:p>
            <a:r>
              <a:rPr lang="en-US" dirty="0" err="1" smtClean="0"/>
              <a:t>Usen</a:t>
            </a:r>
            <a:r>
              <a:rPr lang="en-US" dirty="0" smtClean="0"/>
              <a:t> </a:t>
            </a:r>
            <a:r>
              <a:rPr lang="en-US" dirty="0" err="1" smtClean="0"/>
              <a:t>todas</a:t>
            </a:r>
            <a:r>
              <a:rPr lang="en-US" dirty="0" smtClean="0"/>
              <a:t> de </a:t>
            </a:r>
            <a:r>
              <a:rPr lang="en-US" dirty="0" err="1" smtClean="0"/>
              <a:t>estas</a:t>
            </a:r>
            <a:r>
              <a:rPr lang="en-US" dirty="0" smtClean="0"/>
              <a:t> </a:t>
            </a:r>
            <a:r>
              <a:rPr lang="en-US" dirty="0" err="1" smtClean="0"/>
              <a:t>palabras</a:t>
            </a:r>
            <a:r>
              <a:rPr lang="en-US" smtClean="0"/>
              <a:t/>
            </a:r>
            <a:br>
              <a:rPr lang="en-US"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mtClean="0"/>
              <a:t/>
            </a:r>
            <a:br>
              <a:rPr lang="en-US" smtClean="0"/>
            </a:br>
            <a:r>
              <a:rPr lang="en-US" smtClean="0"/>
              <a:t/>
            </a:r>
            <a:br>
              <a:rPr lang="en-US" smtClean="0"/>
            </a:br>
            <a:endParaRPr lang="en-US" dirty="0"/>
          </a:p>
        </p:txBody>
      </p:sp>
      <p:graphicFrame>
        <p:nvGraphicFramePr>
          <p:cNvPr id="5" name="Table 4"/>
          <p:cNvGraphicFramePr>
            <a:graphicFrameLocks noGrp="1"/>
          </p:cNvGraphicFramePr>
          <p:nvPr/>
        </p:nvGraphicFramePr>
        <p:xfrm>
          <a:off x="457200" y="1775240"/>
          <a:ext cx="8229600" cy="4480560"/>
        </p:xfrm>
        <a:graphic>
          <a:graphicData uri="http://schemas.openxmlformats.org/drawingml/2006/table">
            <a:tbl>
              <a:tblPr firstRow="1" bandRow="1">
                <a:tableStyleId>{5C22544A-7EE6-4342-B048-85BDC9FD1C3A}</a:tableStyleId>
              </a:tblPr>
              <a:tblGrid>
                <a:gridCol w="4114800"/>
                <a:gridCol w="4114800"/>
              </a:tblGrid>
              <a:tr h="4457537">
                <a:tc>
                  <a:txBody>
                    <a:bodyPr/>
                    <a:lstStyle/>
                    <a:p>
                      <a:r>
                        <a:rPr lang="en-US" sz="2400" dirty="0" smtClean="0"/>
                        <a:t>La</a:t>
                      </a:r>
                      <a:r>
                        <a:rPr lang="en-US" sz="2400" baseline="0" dirty="0" smtClean="0"/>
                        <a:t> casa- the house</a:t>
                      </a:r>
                    </a:p>
                    <a:p>
                      <a:r>
                        <a:rPr lang="en-US" sz="2400" baseline="0" dirty="0" smtClean="0"/>
                        <a:t>El </a:t>
                      </a:r>
                      <a:r>
                        <a:rPr lang="en-US" sz="2400" baseline="0" dirty="0" err="1" smtClean="0"/>
                        <a:t>apartamento</a:t>
                      </a:r>
                      <a:r>
                        <a:rPr lang="en-US" sz="2400" baseline="0" dirty="0" smtClean="0"/>
                        <a:t>- the apartment</a:t>
                      </a:r>
                    </a:p>
                    <a:p>
                      <a:r>
                        <a:rPr lang="en-US" sz="2400" baseline="0" dirty="0" smtClean="0"/>
                        <a:t>El </a:t>
                      </a:r>
                      <a:r>
                        <a:rPr lang="en-US" sz="2400" baseline="0" dirty="0" err="1" smtClean="0"/>
                        <a:t>cuarto</a:t>
                      </a:r>
                      <a:r>
                        <a:rPr lang="en-US" sz="2400" baseline="0" dirty="0" smtClean="0"/>
                        <a:t>- the room</a:t>
                      </a:r>
                    </a:p>
                    <a:p>
                      <a:r>
                        <a:rPr lang="en-US" sz="2400" baseline="0" dirty="0" smtClean="0"/>
                        <a:t>La </a:t>
                      </a:r>
                      <a:r>
                        <a:rPr lang="en-US" sz="2400" baseline="0" dirty="0" err="1" smtClean="0"/>
                        <a:t>sala</a:t>
                      </a:r>
                      <a:r>
                        <a:rPr lang="en-US" sz="2400" baseline="0" dirty="0" smtClean="0"/>
                        <a:t>- the living room</a:t>
                      </a:r>
                    </a:p>
                    <a:p>
                      <a:r>
                        <a:rPr lang="en-US" sz="2400" baseline="0" dirty="0" smtClean="0"/>
                        <a:t>El </a:t>
                      </a:r>
                      <a:r>
                        <a:rPr lang="en-US" sz="2400" baseline="0" dirty="0" err="1" smtClean="0"/>
                        <a:t>dormitorio</a:t>
                      </a:r>
                      <a:r>
                        <a:rPr lang="en-US" sz="2400" baseline="0" dirty="0" smtClean="0"/>
                        <a:t>- the bedroom</a:t>
                      </a:r>
                    </a:p>
                    <a:p>
                      <a:r>
                        <a:rPr lang="en-US" sz="2400" baseline="0" dirty="0" smtClean="0"/>
                        <a:t>La </a:t>
                      </a:r>
                      <a:r>
                        <a:rPr lang="en-US" sz="2400" baseline="0" dirty="0" err="1" smtClean="0"/>
                        <a:t>recámera</a:t>
                      </a:r>
                      <a:r>
                        <a:rPr lang="en-US" sz="2400" baseline="0" dirty="0" smtClean="0"/>
                        <a:t>- the bedroom</a:t>
                      </a:r>
                    </a:p>
                    <a:p>
                      <a:r>
                        <a:rPr lang="en-US" sz="2400" baseline="0" dirty="0" smtClean="0"/>
                        <a:t>El (</a:t>
                      </a:r>
                      <a:r>
                        <a:rPr lang="en-US" sz="2400" baseline="0" dirty="0" err="1" smtClean="0"/>
                        <a:t>cuarto</a:t>
                      </a:r>
                      <a:r>
                        <a:rPr lang="en-US" sz="2400" baseline="0" dirty="0" smtClean="0"/>
                        <a:t> de) </a:t>
                      </a:r>
                      <a:r>
                        <a:rPr lang="en-US" sz="2400" baseline="0" dirty="0" err="1" smtClean="0"/>
                        <a:t>baño</a:t>
                      </a:r>
                      <a:r>
                        <a:rPr lang="en-US" sz="2400" baseline="0" dirty="0" smtClean="0"/>
                        <a:t>- the bathroom</a:t>
                      </a:r>
                    </a:p>
                    <a:p>
                      <a:r>
                        <a:rPr lang="en-US" sz="2400" baseline="0" dirty="0" smtClean="0"/>
                        <a:t>La </a:t>
                      </a:r>
                      <a:r>
                        <a:rPr lang="en-US" sz="2400" baseline="0" dirty="0" err="1" smtClean="0"/>
                        <a:t>cocina</a:t>
                      </a:r>
                      <a:r>
                        <a:rPr lang="en-US" sz="2400" baseline="0" dirty="0" smtClean="0"/>
                        <a:t>- the kitchen</a:t>
                      </a:r>
                    </a:p>
                    <a:p>
                      <a:endParaRPr lang="en-US" sz="2400" dirty="0"/>
                    </a:p>
                  </a:txBody>
                  <a:tcPr/>
                </a:tc>
                <a:tc>
                  <a:txBody>
                    <a:bodyPr/>
                    <a:lstStyle/>
                    <a:p>
                      <a:r>
                        <a:rPr lang="en-US" sz="2400" dirty="0" smtClean="0"/>
                        <a:t>El </a:t>
                      </a:r>
                      <a:r>
                        <a:rPr lang="en-US" sz="2400" dirty="0" err="1" smtClean="0"/>
                        <a:t>jardín</a:t>
                      </a:r>
                      <a:r>
                        <a:rPr lang="en-US" sz="2400" dirty="0" smtClean="0"/>
                        <a:t>-</a:t>
                      </a:r>
                      <a:r>
                        <a:rPr lang="en-US" sz="2400" baseline="0" dirty="0" smtClean="0"/>
                        <a:t> the garden</a:t>
                      </a:r>
                    </a:p>
                    <a:p>
                      <a:r>
                        <a:rPr lang="en-US" sz="2400" baseline="0" dirty="0" smtClean="0"/>
                        <a:t>La </a:t>
                      </a:r>
                      <a:r>
                        <a:rPr lang="en-US" sz="2400" baseline="0" dirty="0" err="1" smtClean="0"/>
                        <a:t>escalera</a:t>
                      </a:r>
                      <a:r>
                        <a:rPr lang="en-US" sz="2400" baseline="0" dirty="0" smtClean="0"/>
                        <a:t>- the staircase</a:t>
                      </a:r>
                    </a:p>
                    <a:p>
                      <a:r>
                        <a:rPr lang="en-US" sz="2400" baseline="0" dirty="0" smtClean="0"/>
                        <a:t>La </a:t>
                      </a:r>
                      <a:r>
                        <a:rPr lang="en-US" sz="2400" baseline="0" dirty="0" err="1" smtClean="0"/>
                        <a:t>puerta</a:t>
                      </a:r>
                      <a:r>
                        <a:rPr lang="en-US" sz="2400" baseline="0" dirty="0" smtClean="0"/>
                        <a:t>- the door</a:t>
                      </a:r>
                    </a:p>
                    <a:p>
                      <a:r>
                        <a:rPr lang="en-US" sz="2400" baseline="0" dirty="0" smtClean="0"/>
                        <a:t>La </a:t>
                      </a:r>
                      <a:r>
                        <a:rPr lang="en-US" sz="2400" baseline="0" dirty="0" err="1" smtClean="0"/>
                        <a:t>ventana</a:t>
                      </a:r>
                      <a:r>
                        <a:rPr lang="en-US" sz="2400" baseline="0" dirty="0" smtClean="0"/>
                        <a:t>- the window</a:t>
                      </a:r>
                    </a:p>
                    <a:p>
                      <a:r>
                        <a:rPr lang="en-US" sz="2400" baseline="0" dirty="0" smtClean="0"/>
                        <a:t>El </a:t>
                      </a:r>
                      <a:r>
                        <a:rPr lang="en-US" sz="2400" baseline="0" dirty="0" err="1" smtClean="0"/>
                        <a:t>piso</a:t>
                      </a:r>
                      <a:r>
                        <a:rPr lang="en-US" sz="2400" baseline="0" dirty="0" smtClean="0"/>
                        <a:t>- the floor</a:t>
                      </a:r>
                    </a:p>
                    <a:p>
                      <a:r>
                        <a:rPr lang="en-US" sz="2400" baseline="0" dirty="0" smtClean="0"/>
                        <a:t>El primer </a:t>
                      </a:r>
                      <a:r>
                        <a:rPr lang="en-US" sz="2400" baseline="0" dirty="0" err="1" smtClean="0"/>
                        <a:t>piso</a:t>
                      </a:r>
                      <a:r>
                        <a:rPr lang="en-US" sz="2400" baseline="0" dirty="0" smtClean="0"/>
                        <a:t>- the first floor</a:t>
                      </a:r>
                    </a:p>
                    <a:p>
                      <a:r>
                        <a:rPr lang="en-US" sz="2400" baseline="0" dirty="0" smtClean="0"/>
                        <a:t>El </a:t>
                      </a:r>
                      <a:r>
                        <a:rPr lang="en-US" sz="2400" baseline="0" dirty="0" err="1" smtClean="0"/>
                        <a:t>segundo</a:t>
                      </a:r>
                      <a:r>
                        <a:rPr lang="en-US" sz="2400" baseline="0" dirty="0" smtClean="0"/>
                        <a:t> </a:t>
                      </a:r>
                      <a:r>
                        <a:rPr lang="en-US" sz="2400" baseline="0" dirty="0" err="1" smtClean="0"/>
                        <a:t>piso</a:t>
                      </a:r>
                      <a:r>
                        <a:rPr lang="en-US" sz="2400" baseline="0" dirty="0" smtClean="0"/>
                        <a:t>- the second floor</a:t>
                      </a:r>
                    </a:p>
                    <a:p>
                      <a:r>
                        <a:rPr lang="en-US" sz="2400" baseline="0" dirty="0" smtClean="0"/>
                        <a:t>El </a:t>
                      </a:r>
                      <a:r>
                        <a:rPr lang="en-US" sz="2400" baseline="0" dirty="0" err="1" smtClean="0"/>
                        <a:t>tercer</a:t>
                      </a:r>
                      <a:r>
                        <a:rPr lang="en-US" sz="2400" baseline="0" dirty="0" smtClean="0"/>
                        <a:t> </a:t>
                      </a:r>
                      <a:r>
                        <a:rPr lang="en-US" sz="2400" baseline="0" dirty="0" err="1" smtClean="0"/>
                        <a:t>piso</a:t>
                      </a:r>
                      <a:r>
                        <a:rPr lang="en-US" sz="2400" baseline="0" dirty="0" smtClean="0"/>
                        <a:t>- the </a:t>
                      </a:r>
                      <a:r>
                        <a:rPr lang="en-US" sz="2400" baseline="0" dirty="0" err="1" smtClean="0"/>
                        <a:t>thrid</a:t>
                      </a:r>
                      <a:r>
                        <a:rPr lang="en-US" sz="2400" baseline="0" dirty="0" smtClean="0"/>
                        <a:t> floor</a:t>
                      </a:r>
                    </a:p>
                    <a:p>
                      <a:r>
                        <a:rPr lang="en-US" sz="2400" baseline="0" dirty="0" smtClean="0"/>
                        <a:t>La </a:t>
                      </a:r>
                      <a:r>
                        <a:rPr lang="en-US" sz="2400" baseline="0" dirty="0" err="1" smtClean="0"/>
                        <a:t>planta</a:t>
                      </a:r>
                      <a:r>
                        <a:rPr lang="en-US" sz="2400" baseline="0" dirty="0" smtClean="0"/>
                        <a:t> </a:t>
                      </a:r>
                      <a:r>
                        <a:rPr lang="en-US" sz="2400" baseline="0" dirty="0" err="1" smtClean="0"/>
                        <a:t>baja</a:t>
                      </a:r>
                      <a:r>
                        <a:rPr lang="en-US" sz="2400" baseline="0" dirty="0" smtClean="0"/>
                        <a:t>- the ground floor</a:t>
                      </a:r>
                    </a:p>
                    <a:p>
                      <a:endParaRPr lang="en-US" sz="2400" dirty="0"/>
                    </a:p>
                  </a:txBody>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22930"/>
          </a:xfrm>
        </p:spPr>
        <p:txBody>
          <a:bodyPr>
            <a:normAutofit fontScale="90000"/>
          </a:bodyPr>
          <a:lstStyle/>
          <a:p>
            <a:r>
              <a:rPr lang="en-US" dirty="0" smtClean="0"/>
              <a:t>En </a:t>
            </a:r>
            <a:r>
              <a:rPr lang="en-US" dirty="0" err="1" smtClean="0"/>
              <a:t>grupos</a:t>
            </a:r>
            <a:r>
              <a:rPr lang="en-US" dirty="0" smtClean="0"/>
              <a:t>, </a:t>
            </a:r>
            <a:r>
              <a:rPr lang="en-US" dirty="0" err="1" smtClean="0"/>
              <a:t>hablen</a:t>
            </a:r>
            <a:r>
              <a:rPr lang="en-US" dirty="0" smtClean="0"/>
              <a:t> de </a:t>
            </a:r>
            <a:r>
              <a:rPr lang="en-US" dirty="0" err="1" smtClean="0"/>
              <a:t>tu</a:t>
            </a:r>
            <a:r>
              <a:rPr lang="en-US" dirty="0" smtClean="0"/>
              <a:t> casa </a:t>
            </a:r>
            <a:r>
              <a:rPr lang="en-US" dirty="0" err="1" smtClean="0"/>
              <a:t>y</a:t>
            </a:r>
            <a:r>
              <a:rPr lang="en-US" dirty="0" smtClean="0"/>
              <a:t> los </a:t>
            </a:r>
            <a:r>
              <a:rPr lang="en-US" dirty="0" err="1" smtClean="0"/>
              <a:t>actividades</a:t>
            </a:r>
            <a:r>
              <a:rPr lang="en-US" dirty="0" smtClean="0"/>
              <a:t> </a:t>
            </a:r>
            <a:r>
              <a:rPr lang="en-US" dirty="0" err="1" smtClean="0"/>
              <a:t>que</a:t>
            </a:r>
            <a:r>
              <a:rPr lang="en-US" dirty="0" smtClean="0"/>
              <a:t> </a:t>
            </a:r>
            <a:r>
              <a:rPr lang="en-US" dirty="0" err="1" smtClean="0"/>
              <a:t>hacen</a:t>
            </a:r>
            <a:r>
              <a:rPr lang="en-US" dirty="0" smtClean="0"/>
              <a:t> en </a:t>
            </a:r>
            <a:r>
              <a:rPr lang="en-US" dirty="0" err="1" smtClean="0"/>
              <a:t>cada</a:t>
            </a:r>
            <a:r>
              <a:rPr lang="en-US" dirty="0" smtClean="0"/>
              <a:t> </a:t>
            </a:r>
            <a:r>
              <a:rPr lang="en-US" dirty="0" err="1" smtClean="0"/>
              <a:t>cuarto</a:t>
            </a:r>
            <a:r>
              <a:rPr lang="en-US" dirty="0" smtClean="0"/>
              <a:t>. </a:t>
            </a:r>
            <a:br>
              <a:rPr lang="en-US" dirty="0" smtClean="0"/>
            </a:br>
            <a:r>
              <a:rPr lang="en-US" dirty="0" smtClean="0"/>
              <a:t>Ex:</a:t>
            </a:r>
            <a:br>
              <a:rPr lang="en-US" dirty="0" smtClean="0"/>
            </a:br>
            <a:r>
              <a:rPr lang="en-US" dirty="0" smtClean="0"/>
              <a:t>a: </a:t>
            </a:r>
            <a:r>
              <a:rPr lang="en-US" dirty="0" err="1" smtClean="0"/>
              <a:t>qué</a:t>
            </a:r>
            <a:r>
              <a:rPr lang="en-US" dirty="0" smtClean="0"/>
              <a:t> </a:t>
            </a:r>
            <a:r>
              <a:rPr lang="en-US" dirty="0" err="1" smtClean="0"/>
              <a:t>haces</a:t>
            </a:r>
            <a:r>
              <a:rPr lang="en-US" dirty="0" smtClean="0"/>
              <a:t> en </a:t>
            </a:r>
            <a:r>
              <a:rPr lang="en-US" dirty="0" err="1" smtClean="0"/>
              <a:t>tu</a:t>
            </a:r>
            <a:r>
              <a:rPr lang="en-US" dirty="0" smtClean="0"/>
              <a:t> </a:t>
            </a:r>
            <a:r>
              <a:rPr lang="en-US" dirty="0" err="1" smtClean="0"/>
              <a:t>cuarto</a:t>
            </a:r>
            <a:r>
              <a:rPr lang="en-US" dirty="0" smtClean="0"/>
              <a:t>?</a:t>
            </a:r>
            <a:br>
              <a:rPr lang="en-US" dirty="0" smtClean="0"/>
            </a:br>
            <a:r>
              <a:rPr lang="en-US" dirty="0" err="1" smtClean="0"/>
              <a:t>b</a:t>
            </a:r>
            <a:r>
              <a:rPr lang="en-US" dirty="0" smtClean="0"/>
              <a:t>: </a:t>
            </a:r>
            <a:r>
              <a:rPr lang="en-US" dirty="0" err="1" smtClean="0"/>
              <a:t>pongo</a:t>
            </a:r>
            <a:r>
              <a:rPr lang="en-US" dirty="0" smtClean="0"/>
              <a:t> </a:t>
            </a:r>
            <a:r>
              <a:rPr lang="en-US" dirty="0" err="1" smtClean="0"/>
              <a:t>las</a:t>
            </a:r>
            <a:r>
              <a:rPr lang="en-US" dirty="0" smtClean="0"/>
              <a:t> </a:t>
            </a:r>
            <a:r>
              <a:rPr lang="en-US" dirty="0" err="1" smtClean="0"/>
              <a:t>cosas</a:t>
            </a:r>
            <a:r>
              <a:rPr lang="en-US" dirty="0" smtClean="0"/>
              <a:t> en </a:t>
            </a:r>
            <a:r>
              <a:rPr lang="en-US" dirty="0" err="1" smtClean="0"/>
              <a:t>sus</a:t>
            </a:r>
            <a:r>
              <a:rPr lang="en-US" dirty="0" smtClean="0"/>
              <a:t> </a:t>
            </a:r>
            <a:r>
              <a:rPr lang="en-US" dirty="0" err="1" smtClean="0"/>
              <a:t>lugares</a:t>
            </a:r>
            <a:r>
              <a:rPr lang="en-US" dirty="0" smtClean="0"/>
              <a:t> en mi </a:t>
            </a:r>
            <a:r>
              <a:rPr lang="en-US" dirty="0" err="1" smtClean="0"/>
              <a:t>cuarto</a:t>
            </a:r>
            <a:r>
              <a:rPr lang="en-US" dirty="0" smtClean="0"/>
              <a:t/>
            </a:r>
            <a:br>
              <a:rPr lang="en-US" dirty="0" smtClean="0"/>
            </a:br>
            <a:r>
              <a:rPr lang="en-US" dirty="0" smtClean="0"/>
              <a:t/>
            </a:r>
            <a:br>
              <a:rPr lang="en-US" dirty="0" smtClean="0"/>
            </a:br>
            <a:r>
              <a:rPr lang="en-US" dirty="0" err="1" smtClean="0"/>
              <a:t>Escriban</a:t>
            </a:r>
            <a:r>
              <a:rPr lang="en-US" dirty="0" smtClean="0"/>
              <a:t> </a:t>
            </a:r>
            <a:r>
              <a:rPr lang="en-US" dirty="0" err="1" smtClean="0"/>
              <a:t>sus</a:t>
            </a:r>
            <a:r>
              <a:rPr lang="en-US" dirty="0" smtClean="0"/>
              <a:t> </a:t>
            </a:r>
            <a:r>
              <a:rPr lang="en-US" dirty="0" err="1" smtClean="0"/>
              <a:t>repuestas</a:t>
            </a:r>
            <a:r>
              <a:rPr lang="en-US" dirty="0" smtClean="0"/>
              <a:t> de </a:t>
            </a:r>
            <a:r>
              <a:rPr lang="en-US" dirty="0" err="1" smtClean="0"/>
              <a:t>tu</a:t>
            </a:r>
            <a:r>
              <a:rPr lang="en-US" dirty="0" smtClean="0"/>
              <a:t> </a:t>
            </a:r>
            <a:r>
              <a:rPr lang="en-US" dirty="0" err="1" smtClean="0"/>
              <a:t>compañero</a:t>
            </a:r>
            <a:r>
              <a:rPr lang="en-US" dirty="0" smtClean="0"/>
              <a:t>/a de </a:t>
            </a:r>
            <a:r>
              <a:rPr lang="en-US" dirty="0" err="1" smtClean="0"/>
              <a:t>clase</a:t>
            </a:r>
            <a:r>
              <a:rPr lang="en-US" dirty="0" smtClean="0"/>
              <a:t> en SU </a:t>
            </a:r>
            <a:r>
              <a:rPr lang="en-US" dirty="0" err="1" smtClean="0"/>
              <a:t>dibujo</a:t>
            </a:r>
            <a:r>
              <a:rPr lang="en-US" dirty="0" smtClean="0"/>
              <a:t>.</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35309"/>
          </a:xfrm>
        </p:spPr>
        <p:txBody>
          <a:bodyPr>
            <a:normAutofit fontScale="90000"/>
          </a:bodyPr>
          <a:lstStyle/>
          <a:p>
            <a:r>
              <a:rPr lang="en-US" dirty="0" smtClean="0"/>
              <a:t>Los </a:t>
            </a:r>
            <a:r>
              <a:rPr lang="en-US" dirty="0" err="1" smtClean="0"/>
              <a:t>verbos</a:t>
            </a:r>
            <a:r>
              <a:rPr lang="en-US" dirty="0" smtClean="0"/>
              <a:t> </a:t>
            </a:r>
            <a:r>
              <a:rPr lang="en-US" dirty="0" err="1" smtClean="0"/>
              <a:t>iregulares</a:t>
            </a:r>
            <a:r>
              <a:rPr lang="en-US" dirty="0" smtClean="0"/>
              <a:t> con el </a:t>
            </a:r>
            <a:r>
              <a:rPr lang="en-US" dirty="0" err="1" smtClean="0"/>
              <a:t>cambio</a:t>
            </a:r>
            <a:r>
              <a:rPr lang="en-US" dirty="0" smtClean="0"/>
              <a:t> </a:t>
            </a:r>
            <a:br>
              <a:rPr lang="en-US" dirty="0" smtClean="0"/>
            </a:br>
            <a:r>
              <a:rPr lang="en-US" dirty="0" err="1" smtClean="0"/>
              <a:t>e</a:t>
            </a:r>
            <a:r>
              <a:rPr lang="en-US" dirty="0" err="1" smtClean="0">
                <a:latin typeface="Wingdings"/>
                <a:ea typeface="Wingdings"/>
                <a:cs typeface="Wingdings"/>
              </a:rPr>
              <a:t></a:t>
            </a:r>
            <a:r>
              <a:rPr lang="en-US" dirty="0" err="1" smtClean="0"/>
              <a:t>i</a:t>
            </a:r>
            <a:r>
              <a:rPr lang="en-US" dirty="0" smtClean="0"/>
              <a:t/>
            </a:r>
            <a:br>
              <a:rPr lang="en-US" dirty="0" smtClean="0"/>
            </a:br>
            <a:r>
              <a:rPr lang="en-US" dirty="0" smtClean="0"/>
              <a:t/>
            </a:r>
            <a:br>
              <a:rPr lang="en-US" dirty="0" smtClean="0"/>
            </a:br>
            <a:r>
              <a:rPr lang="en-US" dirty="0" smtClean="0"/>
              <a:t>We have seen that some verbs require the spelling change of </a:t>
            </a:r>
            <a:r>
              <a:rPr lang="en-US" dirty="0" err="1" smtClean="0"/>
              <a:t>e</a:t>
            </a:r>
            <a:r>
              <a:rPr lang="en-US" dirty="0" err="1" smtClean="0">
                <a:latin typeface="Wingdings"/>
                <a:ea typeface="Wingdings"/>
                <a:cs typeface="Wingdings"/>
              </a:rPr>
              <a:t></a:t>
            </a:r>
            <a:r>
              <a:rPr lang="en-US" dirty="0" err="1" smtClean="0"/>
              <a:t>ie</a:t>
            </a:r>
            <a:r>
              <a:rPr lang="en-US" dirty="0" smtClean="0"/>
              <a:t/>
            </a:r>
            <a:br>
              <a:rPr lang="en-US" dirty="0" smtClean="0"/>
            </a:br>
            <a:r>
              <a:rPr lang="en-US" dirty="0" smtClean="0"/>
              <a:t>in some of their present tense forms</a:t>
            </a:r>
            <a:br>
              <a:rPr lang="en-US" dirty="0" smtClean="0"/>
            </a:br>
            <a:r>
              <a:rPr lang="en-US" dirty="0" smtClean="0"/>
              <a:t>(ex. </a:t>
            </a:r>
            <a:r>
              <a:rPr lang="en-US" dirty="0" err="1" smtClean="0"/>
              <a:t>Cerrar</a:t>
            </a:r>
            <a:r>
              <a:rPr lang="en-US" dirty="0" err="1" smtClean="0">
                <a:latin typeface="Wingdings"/>
                <a:ea typeface="Wingdings"/>
                <a:cs typeface="Wingdings"/>
              </a:rPr>
              <a:t></a:t>
            </a:r>
            <a:r>
              <a:rPr lang="en-US" dirty="0" err="1" smtClean="0"/>
              <a:t>Yo</a:t>
            </a:r>
            <a:r>
              <a:rPr lang="en-US" dirty="0" smtClean="0"/>
              <a:t> </a:t>
            </a:r>
            <a:r>
              <a:rPr lang="en-US" dirty="0" err="1" smtClean="0"/>
              <a:t>cierro</a:t>
            </a:r>
            <a:r>
              <a:rPr lang="en-US" dirty="0" smtClean="0"/>
              <a:t>, </a:t>
            </a:r>
            <a:br>
              <a:rPr lang="en-US" dirty="0" smtClean="0"/>
            </a:br>
            <a:r>
              <a:rPr lang="en-US" dirty="0" err="1" smtClean="0"/>
              <a:t>nosotros</a:t>
            </a:r>
            <a:r>
              <a:rPr lang="en-US" dirty="0" smtClean="0"/>
              <a:t> </a:t>
            </a:r>
            <a:r>
              <a:rPr lang="en-US" dirty="0" err="1" smtClean="0"/>
              <a:t>cerramos</a:t>
            </a:r>
            <a:r>
              <a:rPr lang="en-US" dirty="0" smtClean="0"/>
              <a:t>)</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8246"/>
          </a:xfrm>
        </p:spPr>
        <p:txBody>
          <a:bodyPr>
            <a:normAutofit/>
          </a:bodyPr>
          <a:lstStyle/>
          <a:p>
            <a:r>
              <a:rPr lang="en-US" dirty="0" smtClean="0"/>
              <a:t>Well just to keep it interesting, there are verbs that change spelling from </a:t>
            </a:r>
            <a:r>
              <a:rPr lang="en-US" dirty="0" err="1" smtClean="0"/>
              <a:t>e</a:t>
            </a:r>
            <a:r>
              <a:rPr lang="en-US" dirty="0" err="1" smtClean="0">
                <a:latin typeface="Wingdings"/>
                <a:ea typeface="Wingdings"/>
                <a:cs typeface="Wingdings"/>
              </a:rPr>
              <a:t></a:t>
            </a:r>
            <a:r>
              <a:rPr lang="en-US" dirty="0" err="1" smtClean="0"/>
              <a:t>i</a:t>
            </a:r>
            <a:r>
              <a:rPr lang="en-US" dirty="0" smtClean="0"/>
              <a:t> in all forms except </a:t>
            </a:r>
            <a:r>
              <a:rPr lang="en-US" dirty="0" err="1" smtClean="0"/>
              <a:t>nosotros</a:t>
            </a:r>
            <a:r>
              <a:rPr lang="en-US" dirty="0" smtClean="0"/>
              <a:t> and </a:t>
            </a:r>
            <a:r>
              <a:rPr lang="en-US" dirty="0" err="1" smtClean="0"/>
              <a:t>vosotros</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77443"/>
          </a:xfrm>
        </p:spPr>
        <p:txBody>
          <a:bodyPr/>
          <a:lstStyle/>
          <a:p>
            <a:r>
              <a:rPr lang="en-US" dirty="0" err="1" smtClean="0"/>
              <a:t>Pedir</a:t>
            </a:r>
            <a:r>
              <a:rPr lang="en-US" dirty="0" smtClean="0"/>
              <a:t>- to ask/order</a:t>
            </a:r>
            <a:br>
              <a:rPr lang="en-US" dirty="0" smtClean="0"/>
            </a:br>
            <a:r>
              <a:rPr lang="en-US" dirty="0" err="1" smtClean="0"/>
              <a:t>Yo</a:t>
            </a:r>
            <a:r>
              <a:rPr lang="en-US" dirty="0" smtClean="0"/>
              <a:t> </a:t>
            </a:r>
            <a:r>
              <a:rPr lang="en-US" dirty="0" err="1" smtClean="0"/>
              <a:t>Pido</a:t>
            </a:r>
            <a:r>
              <a:rPr lang="en-US" dirty="0" smtClean="0"/>
              <a:t>		</a:t>
            </a:r>
            <a:r>
              <a:rPr lang="en-US" dirty="0" err="1" smtClean="0"/>
              <a:t>Nosotros</a:t>
            </a:r>
            <a:r>
              <a:rPr lang="en-US" dirty="0" smtClean="0"/>
              <a:t> </a:t>
            </a:r>
            <a:r>
              <a:rPr lang="en-US" dirty="0" err="1" smtClean="0"/>
              <a:t>Pedimos</a:t>
            </a:r>
            <a:r>
              <a:rPr lang="en-US" dirty="0" smtClean="0"/>
              <a:t/>
            </a:r>
            <a:br>
              <a:rPr lang="en-US" dirty="0" smtClean="0"/>
            </a:br>
            <a:r>
              <a:rPr lang="en-US" dirty="0" err="1" smtClean="0"/>
              <a:t>Tú</a:t>
            </a:r>
            <a:r>
              <a:rPr lang="en-US" dirty="0" smtClean="0"/>
              <a:t> </a:t>
            </a:r>
            <a:r>
              <a:rPr lang="en-US" dirty="0" err="1" smtClean="0"/>
              <a:t>Pides</a:t>
            </a:r>
            <a:r>
              <a:rPr lang="en-US" dirty="0" smtClean="0"/>
              <a:t>		</a:t>
            </a:r>
            <a:r>
              <a:rPr lang="en-US" dirty="0" err="1" smtClean="0"/>
              <a:t>Vosotros</a:t>
            </a:r>
            <a:r>
              <a:rPr lang="en-US" dirty="0" smtClean="0"/>
              <a:t> </a:t>
            </a:r>
            <a:r>
              <a:rPr lang="en-US" dirty="0" err="1" smtClean="0"/>
              <a:t>Pedís</a:t>
            </a:r>
            <a:r>
              <a:rPr lang="en-US" dirty="0" smtClean="0"/>
              <a:t/>
            </a:r>
            <a:br>
              <a:rPr lang="en-US" dirty="0" smtClean="0"/>
            </a:br>
            <a:r>
              <a:rPr lang="en-US" dirty="0" err="1" smtClean="0"/>
              <a:t>Él/Ella/Ud</a:t>
            </a:r>
            <a:r>
              <a:rPr lang="en-US" dirty="0" smtClean="0"/>
              <a:t>. </a:t>
            </a:r>
            <a:r>
              <a:rPr lang="en-US" dirty="0" err="1" smtClean="0"/>
              <a:t>Pide</a:t>
            </a:r>
            <a:r>
              <a:rPr lang="en-US" dirty="0" smtClean="0"/>
              <a:t/>
            </a:r>
            <a:br>
              <a:rPr lang="en-US" dirty="0" smtClean="0"/>
            </a:br>
            <a:r>
              <a:rPr lang="en-US" dirty="0" err="1" smtClean="0"/>
              <a:t>Ellos/Ellas/Uds</a:t>
            </a:r>
            <a:r>
              <a:rPr lang="en-US" dirty="0" smtClean="0"/>
              <a:t>. </a:t>
            </a:r>
            <a:r>
              <a:rPr lang="en-US" dirty="0" err="1" smtClean="0"/>
              <a:t>Piden</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83142"/>
          </a:xfrm>
        </p:spPr>
        <p:txBody>
          <a:bodyPr/>
          <a:lstStyle/>
          <a:p>
            <a:r>
              <a:rPr lang="en-US" dirty="0" err="1" smtClean="0"/>
              <a:t>Repetir</a:t>
            </a:r>
            <a:r>
              <a:rPr lang="en-US" dirty="0" smtClean="0"/>
              <a:t>- to repeat</a:t>
            </a:r>
            <a:br>
              <a:rPr lang="en-US" dirty="0" smtClean="0"/>
            </a:br>
            <a:r>
              <a:rPr lang="en-US" dirty="0" err="1" smtClean="0"/>
              <a:t>Yo</a:t>
            </a:r>
            <a:r>
              <a:rPr lang="en-US" dirty="0" smtClean="0"/>
              <a:t> </a:t>
            </a:r>
            <a:r>
              <a:rPr lang="en-US" dirty="0" err="1" smtClean="0"/>
              <a:t>Repito</a:t>
            </a:r>
            <a:r>
              <a:rPr lang="en-US" dirty="0" smtClean="0"/>
              <a:t>		</a:t>
            </a:r>
            <a:r>
              <a:rPr lang="en-US" dirty="0" err="1" smtClean="0"/>
              <a:t>Nosotros</a:t>
            </a:r>
            <a:r>
              <a:rPr lang="en-US" dirty="0" smtClean="0"/>
              <a:t> </a:t>
            </a:r>
            <a:r>
              <a:rPr lang="en-US" dirty="0" err="1" smtClean="0"/>
              <a:t>Repetimos</a:t>
            </a:r>
            <a:r>
              <a:rPr lang="en-US" dirty="0" smtClean="0"/>
              <a:t/>
            </a:r>
            <a:br>
              <a:rPr lang="en-US" dirty="0" smtClean="0"/>
            </a:br>
            <a:r>
              <a:rPr lang="en-US" dirty="0" err="1" smtClean="0"/>
              <a:t>Tú</a:t>
            </a:r>
            <a:r>
              <a:rPr lang="en-US" dirty="0" smtClean="0"/>
              <a:t> </a:t>
            </a:r>
            <a:r>
              <a:rPr lang="en-US" dirty="0" err="1" smtClean="0"/>
              <a:t>Repites</a:t>
            </a:r>
            <a:r>
              <a:rPr lang="en-US" dirty="0" smtClean="0"/>
              <a:t>		</a:t>
            </a:r>
            <a:r>
              <a:rPr lang="en-US" dirty="0" err="1" smtClean="0"/>
              <a:t>Vosotros</a:t>
            </a:r>
            <a:r>
              <a:rPr lang="en-US" dirty="0" smtClean="0"/>
              <a:t> </a:t>
            </a:r>
            <a:r>
              <a:rPr lang="en-US" dirty="0" err="1" smtClean="0"/>
              <a:t>Repetís</a:t>
            </a:r>
            <a:r>
              <a:rPr lang="en-US" dirty="0" smtClean="0"/>
              <a:t/>
            </a:r>
            <a:br>
              <a:rPr lang="en-US" dirty="0" smtClean="0"/>
            </a:br>
            <a:r>
              <a:rPr lang="en-US" dirty="0" err="1" smtClean="0"/>
              <a:t>Él/Ella/Ud</a:t>
            </a:r>
            <a:r>
              <a:rPr lang="en-US" dirty="0" smtClean="0"/>
              <a:t>. </a:t>
            </a:r>
            <a:r>
              <a:rPr lang="en-US" dirty="0" err="1" smtClean="0"/>
              <a:t>Repite</a:t>
            </a:r>
            <a:r>
              <a:rPr lang="en-US" dirty="0" smtClean="0"/>
              <a:t/>
            </a:r>
            <a:br>
              <a:rPr lang="en-US" dirty="0" smtClean="0"/>
            </a:br>
            <a:r>
              <a:rPr lang="en-US" dirty="0" err="1" smtClean="0"/>
              <a:t>Ellos/Ellas/Uds</a:t>
            </a:r>
            <a:r>
              <a:rPr lang="en-US" dirty="0" smtClean="0"/>
              <a:t>. </a:t>
            </a:r>
            <a:r>
              <a:rPr lang="en-US" dirty="0" err="1" smtClean="0"/>
              <a:t>Repiten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61954"/>
          </a:xfrm>
        </p:spPr>
        <p:txBody>
          <a:bodyPr>
            <a:normAutofit fontScale="90000"/>
          </a:bodyPr>
          <a:lstStyle/>
          <a:p>
            <a:r>
              <a:rPr lang="en-US" sz="2400" dirty="0" smtClean="0"/>
              <a:t>1. ¿</a:t>
            </a:r>
            <a:r>
              <a:rPr lang="en-US" sz="2400" dirty="0" err="1" smtClean="0"/>
              <a:t>Dónde</a:t>
            </a:r>
            <a:r>
              <a:rPr lang="en-US" sz="2400" dirty="0" smtClean="0"/>
              <a:t> </a:t>
            </a:r>
            <a:r>
              <a:rPr lang="en-US" sz="2400" dirty="0" err="1" smtClean="0"/>
              <a:t>están</a:t>
            </a:r>
            <a:r>
              <a:rPr lang="en-US" sz="2400" dirty="0" smtClean="0"/>
              <a:t> </a:t>
            </a:r>
            <a:r>
              <a:rPr lang="en-US" sz="2400" dirty="0" err="1" smtClean="0"/>
              <a:t>Princessa</a:t>
            </a:r>
            <a:r>
              <a:rPr lang="en-US" sz="2400" dirty="0" smtClean="0"/>
              <a:t> </a:t>
            </a:r>
            <a:r>
              <a:rPr lang="en-US" sz="2400" dirty="0" err="1" smtClean="0"/>
              <a:t>y</a:t>
            </a:r>
            <a:r>
              <a:rPr lang="en-US" sz="2400" dirty="0" smtClean="0"/>
              <a:t> </a:t>
            </a:r>
            <a:r>
              <a:rPr lang="en-US" sz="2400" dirty="0" err="1" smtClean="0"/>
              <a:t>Rafa</a:t>
            </a:r>
            <a:r>
              <a:rPr lang="en-US" sz="2400" dirty="0" smtClean="0"/>
              <a:t> </a:t>
            </a:r>
            <a:r>
              <a:rPr lang="en-US" sz="2400" dirty="0" err="1" smtClean="0"/>
              <a:t>desde</a:t>
            </a:r>
            <a:r>
              <a:rPr lang="en-US" sz="2400" dirty="0" smtClean="0"/>
              <a:t> el </a:t>
            </a:r>
            <a:r>
              <a:rPr lang="en-US" sz="2400" dirty="0" err="1" smtClean="0"/>
              <a:t>jueves</a:t>
            </a:r>
            <a:r>
              <a:rPr lang="en-US" sz="2400" dirty="0" smtClean="0"/>
              <a:t>?</a:t>
            </a:r>
            <a:br>
              <a:rPr lang="en-US" sz="2400" dirty="0" smtClean="0"/>
            </a:br>
            <a:r>
              <a:rPr lang="en-US" sz="2400" dirty="0" err="1" smtClean="0"/>
              <a:t>Estan</a:t>
            </a:r>
            <a:r>
              <a:rPr lang="en-US" sz="2400" dirty="0" smtClean="0"/>
              <a:t> en Cartagena </a:t>
            </a:r>
            <a:r>
              <a:rPr lang="en-US" sz="2400" dirty="0" err="1" smtClean="0"/>
              <a:t>desde</a:t>
            </a:r>
            <a:r>
              <a:rPr lang="en-US" sz="2400" dirty="0" smtClean="0"/>
              <a:t> el </a:t>
            </a:r>
            <a:r>
              <a:rPr lang="en-US" sz="2400" dirty="0" err="1" smtClean="0"/>
              <a:t>jueves</a:t>
            </a:r>
            <a:r>
              <a:rPr lang="en-US" sz="2400" dirty="0"/>
              <a:t/>
            </a:r>
            <a:br>
              <a:rPr lang="en-US" sz="2400" dirty="0"/>
            </a:br>
            <a:r>
              <a:rPr lang="en-US" sz="2400" dirty="0" smtClean="0"/>
              <a:t/>
            </a:r>
            <a:br>
              <a:rPr lang="en-US" sz="2400" dirty="0" smtClean="0"/>
            </a:br>
            <a:r>
              <a:rPr lang="en-US" sz="2400" dirty="0" smtClean="0"/>
              <a:t>2. ¿</a:t>
            </a:r>
            <a:r>
              <a:rPr lang="en-US" sz="2400" dirty="0" err="1" smtClean="0"/>
              <a:t>Cómo</a:t>
            </a:r>
            <a:r>
              <a:rPr lang="en-US" sz="2400" dirty="0" smtClean="0"/>
              <a:t> </a:t>
            </a:r>
            <a:r>
              <a:rPr lang="en-US" sz="2400" dirty="0" err="1" smtClean="0"/>
              <a:t>es</a:t>
            </a:r>
            <a:r>
              <a:rPr lang="en-US" sz="2400" dirty="0" smtClean="0"/>
              <a:t> la ciudad?</a:t>
            </a:r>
            <a:br>
              <a:rPr lang="en-US" sz="2400" dirty="0" smtClean="0"/>
            </a:br>
            <a:r>
              <a:rPr lang="en-US" sz="2400" dirty="0" smtClean="0"/>
              <a:t>La </a:t>
            </a:r>
            <a:r>
              <a:rPr lang="en-US" sz="2400" dirty="0" err="1" smtClean="0"/>
              <a:t>cuidad</a:t>
            </a:r>
            <a:r>
              <a:rPr lang="en-US" sz="2400" dirty="0" smtClean="0"/>
              <a:t> </a:t>
            </a:r>
            <a:r>
              <a:rPr lang="en-US" sz="2400" dirty="0" err="1" smtClean="0"/>
              <a:t>es</a:t>
            </a:r>
            <a:r>
              <a:rPr lang="en-US" sz="2400" dirty="0" smtClean="0"/>
              <a:t> </a:t>
            </a:r>
            <a:r>
              <a:rPr lang="en-US" sz="2400" dirty="0" err="1" smtClean="0"/>
              <a:t>muy</a:t>
            </a:r>
            <a:r>
              <a:rPr lang="en-US" sz="2400" dirty="0" smtClean="0"/>
              <a:t> </a:t>
            </a:r>
            <a:r>
              <a:rPr lang="en-US" sz="2400" dirty="0" err="1" smtClean="0"/>
              <a:t>bonita</a:t>
            </a:r>
            <a:r>
              <a:rPr lang="en-US" sz="2400" dirty="0" smtClean="0"/>
              <a:t> </a:t>
            </a:r>
            <a:r>
              <a:rPr lang="en-US" sz="2400" dirty="0" err="1" smtClean="0"/>
              <a:t>e</a:t>
            </a:r>
            <a:r>
              <a:rPr lang="en-US" sz="2400" dirty="0" smtClean="0"/>
              <a:t> </a:t>
            </a:r>
            <a:r>
              <a:rPr lang="en-US" sz="2400" dirty="0" err="1" smtClean="0"/>
              <a:t>interesante</a:t>
            </a:r>
            <a:r>
              <a:rPr lang="en-US" sz="2400" dirty="0" smtClean="0"/>
              <a:t/>
            </a:r>
            <a:br>
              <a:rPr lang="en-US" sz="2400" dirty="0" smtClean="0"/>
            </a:br>
            <a:r>
              <a:rPr lang="en-US" sz="2400" dirty="0" smtClean="0"/>
              <a:t/>
            </a:r>
            <a:br>
              <a:rPr lang="en-US" sz="2400" dirty="0" smtClean="0"/>
            </a:br>
            <a:r>
              <a:rPr lang="en-US" sz="2400" dirty="0" smtClean="0"/>
              <a:t>3. ¿A </a:t>
            </a:r>
            <a:r>
              <a:rPr lang="en-US" sz="2400" dirty="0" err="1" smtClean="0"/>
              <a:t>quién</a:t>
            </a:r>
            <a:r>
              <a:rPr lang="en-US" sz="2400" dirty="0" smtClean="0"/>
              <a:t> </a:t>
            </a:r>
            <a:r>
              <a:rPr lang="en-US" sz="2400" dirty="0" err="1" smtClean="0"/>
              <a:t>escribe</a:t>
            </a:r>
            <a:r>
              <a:rPr lang="en-US" sz="2400" dirty="0" smtClean="0"/>
              <a:t> </a:t>
            </a:r>
            <a:r>
              <a:rPr lang="en-US" sz="2400" dirty="0" err="1" smtClean="0"/>
              <a:t>Princessa</a:t>
            </a:r>
            <a:r>
              <a:rPr lang="en-US" sz="2400" dirty="0" smtClean="0"/>
              <a:t> </a:t>
            </a:r>
            <a:r>
              <a:rPr lang="en-US" sz="2400" dirty="0" err="1" smtClean="0"/>
              <a:t>esta</a:t>
            </a:r>
            <a:r>
              <a:rPr lang="en-US" sz="2400" dirty="0" smtClean="0"/>
              <a:t> </a:t>
            </a:r>
            <a:r>
              <a:rPr lang="en-US" sz="2400" dirty="0" err="1" smtClean="0"/>
              <a:t>carta</a:t>
            </a:r>
            <a:r>
              <a:rPr lang="en-US" sz="2400" dirty="0" smtClean="0"/>
              <a:t>?</a:t>
            </a:r>
            <a:br>
              <a:rPr lang="en-US" sz="2400" dirty="0" smtClean="0"/>
            </a:br>
            <a:r>
              <a:rPr lang="en-US" sz="2400" dirty="0" err="1" smtClean="0"/>
              <a:t>Princessa</a:t>
            </a:r>
            <a:r>
              <a:rPr lang="en-US" sz="2400" dirty="0" smtClean="0"/>
              <a:t> </a:t>
            </a:r>
            <a:r>
              <a:rPr lang="en-US" sz="2400" dirty="0" err="1" smtClean="0"/>
              <a:t>escribe</a:t>
            </a:r>
            <a:r>
              <a:rPr lang="en-US" sz="2400" dirty="0" smtClean="0"/>
              <a:t> </a:t>
            </a:r>
            <a:r>
              <a:rPr lang="en-US" sz="2400" dirty="0" err="1" smtClean="0"/>
              <a:t>esta</a:t>
            </a:r>
            <a:r>
              <a:rPr lang="en-US" sz="2400" dirty="0" smtClean="0"/>
              <a:t> </a:t>
            </a:r>
            <a:r>
              <a:rPr lang="en-US" sz="2400" dirty="0" err="1" smtClean="0"/>
              <a:t>carta</a:t>
            </a:r>
            <a:r>
              <a:rPr lang="en-US" sz="2400" dirty="0" smtClean="0"/>
              <a:t> a </a:t>
            </a:r>
            <a:r>
              <a:rPr lang="en-US" sz="2400" dirty="0" err="1" smtClean="0"/>
              <a:t>sus</a:t>
            </a:r>
            <a:r>
              <a:rPr lang="en-US" sz="2400" dirty="0" smtClean="0"/>
              <a:t> amigos</a:t>
            </a:r>
            <a:br>
              <a:rPr lang="en-US" sz="2400" dirty="0" smtClean="0"/>
            </a:br>
            <a:r>
              <a:rPr lang="en-US" sz="2400" dirty="0" smtClean="0"/>
              <a:t/>
            </a:r>
            <a:br>
              <a:rPr lang="en-US" sz="2400" dirty="0" smtClean="0"/>
            </a:br>
            <a:r>
              <a:rPr lang="en-US" sz="2400" dirty="0" smtClean="0"/>
              <a:t>4. ¿</a:t>
            </a:r>
            <a:r>
              <a:rPr lang="en-US" sz="2400" dirty="0" err="1" smtClean="0"/>
              <a:t>Cómo</a:t>
            </a:r>
            <a:r>
              <a:rPr lang="en-US" sz="2400" dirty="0" smtClean="0"/>
              <a:t> </a:t>
            </a:r>
            <a:r>
              <a:rPr lang="en-US" sz="2400" dirty="0" err="1" smtClean="0"/>
              <a:t>es</a:t>
            </a:r>
            <a:r>
              <a:rPr lang="en-US" sz="2400" dirty="0" smtClean="0"/>
              <a:t> le casa en Cartagena?</a:t>
            </a:r>
            <a:br>
              <a:rPr lang="en-US" sz="2400" dirty="0" smtClean="0"/>
            </a:br>
            <a:r>
              <a:rPr lang="en-US" sz="2400" dirty="0" smtClean="0"/>
              <a:t>La casa en Cartagena </a:t>
            </a:r>
            <a:r>
              <a:rPr lang="en-US" sz="2400" dirty="0" err="1" smtClean="0"/>
              <a:t>es</a:t>
            </a:r>
            <a:r>
              <a:rPr lang="en-US" sz="2400" dirty="0" smtClean="0"/>
              <a:t> </a:t>
            </a:r>
            <a:r>
              <a:rPr lang="en-US" sz="2400" dirty="0" err="1" smtClean="0"/>
              <a:t>grande</a:t>
            </a:r>
            <a:r>
              <a:rPr lang="en-US" sz="2400" dirty="0" smtClean="0"/>
              <a:t> </a:t>
            </a:r>
            <a:r>
              <a:rPr lang="en-US" sz="2400" dirty="0" err="1" smtClean="0"/>
              <a:t>y</a:t>
            </a:r>
            <a:r>
              <a:rPr lang="en-US" sz="2400" dirty="0" smtClean="0"/>
              <a:t> </a:t>
            </a:r>
            <a:r>
              <a:rPr lang="en-US" sz="2400" dirty="0" err="1" smtClean="0"/>
              <a:t>cómoda</a:t>
            </a:r>
            <a:r>
              <a:rPr lang="en-US" sz="2400" dirty="0" smtClean="0"/>
              <a:t/>
            </a:r>
            <a:br>
              <a:rPr lang="en-US" sz="2400" dirty="0" smtClean="0"/>
            </a:br>
            <a:r>
              <a:rPr lang="en-US" sz="2400" dirty="0" smtClean="0"/>
              <a:t/>
            </a:r>
            <a:br>
              <a:rPr lang="en-US" sz="2400" dirty="0" smtClean="0"/>
            </a:br>
            <a:r>
              <a:rPr lang="en-US" sz="2400" dirty="0" smtClean="0"/>
              <a:t>5. ¿</a:t>
            </a:r>
            <a:r>
              <a:rPr lang="en-US" sz="2400" dirty="0" err="1" smtClean="0"/>
              <a:t>Cuánto</a:t>
            </a:r>
            <a:r>
              <a:rPr lang="en-US" sz="2400" dirty="0" smtClean="0"/>
              <a:t> </a:t>
            </a:r>
            <a:r>
              <a:rPr lang="en-US" sz="2400" dirty="0" err="1" smtClean="0"/>
              <a:t>tiempo</a:t>
            </a:r>
            <a:r>
              <a:rPr lang="en-US" sz="2400" dirty="0" smtClean="0"/>
              <a:t> </a:t>
            </a:r>
            <a:r>
              <a:rPr lang="en-US" sz="2400" dirty="0" err="1" smtClean="0"/>
              <a:t>piensan</a:t>
            </a:r>
            <a:r>
              <a:rPr lang="en-US" sz="2400" dirty="0" smtClean="0"/>
              <a:t> </a:t>
            </a:r>
            <a:r>
              <a:rPr lang="en-US" sz="2400" dirty="0" err="1" smtClean="0"/>
              <a:t>pasar</a:t>
            </a:r>
            <a:r>
              <a:rPr lang="en-US" sz="2400" dirty="0" smtClean="0"/>
              <a:t> en Bucaramanga?</a:t>
            </a:r>
            <a:br>
              <a:rPr lang="en-US" sz="2400" dirty="0" smtClean="0"/>
            </a:br>
            <a:r>
              <a:rPr lang="en-US" sz="2400" dirty="0" err="1" smtClean="0"/>
              <a:t>Piensan</a:t>
            </a:r>
            <a:r>
              <a:rPr lang="en-US" sz="2400" dirty="0" smtClean="0"/>
              <a:t> </a:t>
            </a:r>
            <a:r>
              <a:rPr lang="en-US" sz="2400" dirty="0" err="1" smtClean="0"/>
              <a:t>pasar</a:t>
            </a:r>
            <a:r>
              <a:rPr lang="en-US" sz="2400" dirty="0" smtClean="0"/>
              <a:t> </a:t>
            </a:r>
            <a:r>
              <a:rPr lang="en-US" sz="2400" dirty="0" err="1" smtClean="0"/>
              <a:t>siete</a:t>
            </a:r>
            <a:r>
              <a:rPr lang="en-US" sz="2400" dirty="0" smtClean="0"/>
              <a:t> </a:t>
            </a:r>
            <a:r>
              <a:rPr lang="en-US" sz="2400" dirty="0" err="1" smtClean="0"/>
              <a:t>o</a:t>
            </a:r>
            <a:r>
              <a:rPr lang="en-US" sz="2400" dirty="0" smtClean="0"/>
              <a:t> </a:t>
            </a:r>
            <a:r>
              <a:rPr lang="en-US" sz="2400" dirty="0" err="1" smtClean="0"/>
              <a:t>ocho</a:t>
            </a:r>
            <a:r>
              <a:rPr lang="en-US" sz="2400" dirty="0" smtClean="0"/>
              <a:t> </a:t>
            </a:r>
            <a:r>
              <a:rPr lang="en-US" sz="2400" dirty="0" err="1" smtClean="0"/>
              <a:t>días</a:t>
            </a:r>
            <a:r>
              <a:rPr lang="en-US" sz="2400" dirty="0" smtClean="0"/>
              <a:t> en </a:t>
            </a:r>
            <a:r>
              <a:rPr lang="en-US" sz="2400" dirty="0" err="1" smtClean="0"/>
              <a:t>allí</a:t>
            </a:r>
            <a:r>
              <a:rPr lang="en-US" sz="2400" dirty="0" smtClean="0"/>
              <a:t>.</a:t>
            </a:r>
            <a:br>
              <a:rPr lang="en-US" sz="2400" dirty="0" smtClean="0"/>
            </a:br>
            <a:r>
              <a:rPr lang="en-US" sz="2400" dirty="0" smtClean="0"/>
              <a:t/>
            </a:r>
            <a:br>
              <a:rPr lang="en-US" sz="2400" dirty="0" smtClean="0"/>
            </a:br>
            <a:r>
              <a:rPr lang="en-US" sz="2400" dirty="0" smtClean="0"/>
              <a:t>6. ¿</a:t>
            </a:r>
            <a:r>
              <a:rPr lang="en-US" sz="2400" dirty="0" err="1" smtClean="0"/>
              <a:t>Qué</a:t>
            </a:r>
            <a:r>
              <a:rPr lang="en-US" sz="2400" dirty="0" smtClean="0"/>
              <a:t> van a </a:t>
            </a:r>
            <a:r>
              <a:rPr lang="en-US" sz="2400" dirty="0" err="1" smtClean="0"/>
              <a:t>hacer</a:t>
            </a:r>
            <a:r>
              <a:rPr lang="en-US" sz="2400" dirty="0" smtClean="0"/>
              <a:t> los </a:t>
            </a:r>
            <a:r>
              <a:rPr lang="en-US" sz="2400" dirty="0" err="1" smtClean="0"/>
              <a:t>muchachos</a:t>
            </a:r>
            <a:r>
              <a:rPr lang="en-US" sz="2400" dirty="0" smtClean="0"/>
              <a:t> </a:t>
            </a:r>
            <a:r>
              <a:rPr lang="en-US" sz="2400" dirty="0" err="1" smtClean="0"/>
              <a:t>allá</a:t>
            </a:r>
            <a:r>
              <a:rPr lang="en-US" sz="2400" dirty="0" smtClean="0"/>
              <a:t>?</a:t>
            </a:r>
            <a:br>
              <a:rPr lang="en-US" sz="2400" dirty="0" smtClean="0"/>
            </a:br>
            <a:r>
              <a:rPr lang="en-US" sz="2400" dirty="0" smtClean="0"/>
              <a:t>Van a </a:t>
            </a:r>
            <a:r>
              <a:rPr lang="en-US" sz="2400" dirty="0" err="1" smtClean="0"/>
              <a:t>naar</a:t>
            </a:r>
            <a:r>
              <a:rPr lang="en-US" sz="2400" dirty="0" smtClean="0"/>
              <a:t> en </a:t>
            </a:r>
            <a:r>
              <a:rPr lang="en-US" sz="2400" dirty="0" err="1" smtClean="0"/>
              <a:t>su</a:t>
            </a:r>
            <a:r>
              <a:rPr lang="en-US" sz="2400" dirty="0" smtClean="0"/>
              <a:t> </a:t>
            </a:r>
            <a:r>
              <a:rPr lang="en-US" sz="2400" dirty="0" err="1" smtClean="0"/>
              <a:t>piscina</a:t>
            </a:r>
            <a:r>
              <a:rPr lang="en-US" sz="2400" dirty="0" smtClean="0"/>
              <a:t> </a:t>
            </a:r>
            <a:r>
              <a:rPr lang="en-US" sz="2400" dirty="0" err="1" smtClean="0"/>
              <a:t>y</a:t>
            </a:r>
            <a:r>
              <a:rPr lang="en-US" sz="2400" dirty="0" smtClean="0"/>
              <a:t> </a:t>
            </a:r>
            <a:r>
              <a:rPr lang="en-US" sz="2400" dirty="0" err="1" smtClean="0"/>
              <a:t>aprender</a:t>
            </a:r>
            <a:r>
              <a:rPr lang="en-US" sz="2400" dirty="0" smtClean="0"/>
              <a:t> a </a:t>
            </a:r>
            <a:r>
              <a:rPr lang="en-US" sz="2400" dirty="0" err="1" smtClean="0"/>
              <a:t>montar</a:t>
            </a:r>
            <a:r>
              <a:rPr lang="en-US" sz="2400" dirty="0" smtClean="0"/>
              <a:t> a </a:t>
            </a:r>
            <a:r>
              <a:rPr lang="en-US" sz="2400" dirty="0" err="1" smtClean="0"/>
              <a:t>caballo</a:t>
            </a:r>
            <a:r>
              <a:rPr lang="en-US" sz="2400" dirty="0" smtClean="0"/>
              <a:t>.</a:t>
            </a:r>
            <a:endParaRPr lang="en-US" sz="2400"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69016"/>
          </a:xfrm>
        </p:spPr>
        <p:txBody>
          <a:bodyPr/>
          <a:lstStyle/>
          <a:p>
            <a:r>
              <a:rPr lang="en-US" dirty="0" err="1" smtClean="0"/>
              <a:t>Pedir</a:t>
            </a:r>
            <a:r>
              <a:rPr lang="en-US" dirty="0" smtClean="0"/>
              <a:t> </a:t>
            </a:r>
            <a:r>
              <a:rPr lang="en-US" dirty="0" err="1" smtClean="0"/>
              <a:t>y</a:t>
            </a:r>
            <a:r>
              <a:rPr lang="en-US" dirty="0" smtClean="0"/>
              <a:t> </a:t>
            </a:r>
            <a:r>
              <a:rPr lang="en-US" dirty="0" err="1" smtClean="0"/>
              <a:t>Preguntar</a:t>
            </a:r>
            <a:r>
              <a:rPr lang="en-US" dirty="0" smtClean="0"/>
              <a:t/>
            </a:r>
            <a:br>
              <a:rPr lang="en-US" dirty="0" smtClean="0"/>
            </a:br>
            <a:r>
              <a:rPr lang="en-US" dirty="0" err="1" smtClean="0"/>
              <a:t>Pedir</a:t>
            </a:r>
            <a:r>
              <a:rPr lang="en-US" dirty="0" smtClean="0"/>
              <a:t> is different from </a:t>
            </a:r>
            <a:r>
              <a:rPr lang="en-US" dirty="0" err="1" smtClean="0"/>
              <a:t>preguntar</a:t>
            </a:r>
            <a:r>
              <a:rPr lang="en-US" dirty="0" smtClean="0"/>
              <a:t>. </a:t>
            </a:r>
            <a:r>
              <a:rPr lang="en-US" dirty="0" err="1" smtClean="0"/>
              <a:t>Preguntar</a:t>
            </a:r>
            <a:r>
              <a:rPr lang="en-US" dirty="0" smtClean="0"/>
              <a:t> is to ask a question, </a:t>
            </a:r>
            <a:r>
              <a:rPr lang="en-US" dirty="0" err="1" smtClean="0"/>
              <a:t>Pedir</a:t>
            </a:r>
            <a:r>
              <a:rPr lang="en-US" dirty="0" smtClean="0"/>
              <a:t> is to ask FOR something or to order something in a restaurant. Use </a:t>
            </a:r>
            <a:r>
              <a:rPr lang="en-US" dirty="0" err="1" smtClean="0"/>
              <a:t>Pedir</a:t>
            </a:r>
            <a:r>
              <a:rPr lang="en-US" dirty="0" smtClean="0"/>
              <a:t> to excuse yourself by saying “</a:t>
            </a:r>
            <a:r>
              <a:rPr lang="en-US" dirty="0" err="1" smtClean="0"/>
              <a:t>Pido</a:t>
            </a:r>
            <a:r>
              <a:rPr lang="en-US" dirty="0" smtClean="0"/>
              <a:t> </a:t>
            </a:r>
            <a:r>
              <a:rPr lang="en-US" dirty="0" err="1" smtClean="0"/>
              <a:t>perdon</a:t>
            </a:r>
            <a:r>
              <a:rPr lang="en-US" dirty="0" smtClean="0"/>
              <a:t>”</a:t>
            </a:r>
            <a:br>
              <a:rPr lang="en-US" dirty="0" smtClean="0"/>
            </a:br>
            <a:r>
              <a:rPr lang="en-US" dirty="0" smtClean="0"/>
              <a:t/>
            </a:r>
            <a:br>
              <a:rPr lang="en-US" dirty="0" smtClean="0"/>
            </a:b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60645"/>
          </a:xfrm>
        </p:spPr>
        <p:txBody>
          <a:bodyPr/>
          <a:lstStyle/>
          <a:p>
            <a:r>
              <a:rPr lang="en-US" dirty="0" smtClean="0"/>
              <a:t>“A Dios le </a:t>
            </a:r>
            <a:r>
              <a:rPr lang="en-US" dirty="0" err="1" smtClean="0"/>
              <a:t>Pido</a:t>
            </a:r>
            <a:r>
              <a:rPr lang="en-US" dirty="0" smtClean="0"/>
              <a:t>”</a:t>
            </a:r>
            <a:br>
              <a:rPr lang="en-US" dirty="0" smtClean="0"/>
            </a:br>
            <a:r>
              <a:rPr lang="en-US" dirty="0" smtClean="0"/>
              <a:t>de</a:t>
            </a:r>
            <a:br>
              <a:rPr lang="en-US" dirty="0" smtClean="0"/>
            </a:br>
            <a:r>
              <a:rPr lang="en-US" dirty="0" smtClean="0"/>
              <a:t>JUANES</a:t>
            </a:r>
            <a:br>
              <a:rPr lang="en-US" dirty="0" smtClean="0"/>
            </a:br>
            <a:r>
              <a:rPr lang="en-US" dirty="0" smtClean="0"/>
              <a:t/>
            </a:r>
            <a:br>
              <a:rPr lang="en-US" dirty="0" smtClean="0"/>
            </a:br>
            <a:r>
              <a:rPr lang="en-US" dirty="0" smtClean="0"/>
              <a:t>Doc. 8.3</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8246"/>
          </a:xfrm>
        </p:spPr>
        <p:txBody>
          <a:bodyPr>
            <a:normAutofit fontScale="90000"/>
          </a:bodyPr>
          <a:lstStyle/>
          <a:p>
            <a:r>
              <a:rPr lang="en-US" dirty="0" smtClean="0"/>
              <a:t>We know how to describe ourselves and others in Spanish using Ser or </a:t>
            </a:r>
            <a:r>
              <a:rPr lang="en-US" dirty="0" err="1" smtClean="0"/>
              <a:t>Estar</a:t>
            </a:r>
            <a:r>
              <a:rPr lang="en-US" dirty="0" smtClean="0"/>
              <a:t> and an adjective.</a:t>
            </a:r>
            <a:br>
              <a:rPr lang="en-US" dirty="0" smtClean="0"/>
            </a:br>
            <a:r>
              <a:rPr lang="en-US" dirty="0" smtClean="0"/>
              <a:t>Ex. </a:t>
            </a:r>
            <a:r>
              <a:rPr lang="en-US" dirty="0" err="1" smtClean="0"/>
              <a:t>Yo</a:t>
            </a:r>
            <a:r>
              <a:rPr lang="en-US" dirty="0" smtClean="0"/>
              <a:t> </a:t>
            </a:r>
            <a:r>
              <a:rPr lang="en-US" dirty="0" err="1" smtClean="0"/>
              <a:t>estoy</a:t>
            </a:r>
            <a:r>
              <a:rPr lang="en-US" dirty="0" smtClean="0"/>
              <a:t> </a:t>
            </a:r>
            <a:r>
              <a:rPr lang="en-US" dirty="0" err="1" smtClean="0"/>
              <a:t>cansada</a:t>
            </a:r>
            <a:r>
              <a:rPr lang="en-US" dirty="0" smtClean="0"/>
              <a:t/>
            </a:r>
            <a:br>
              <a:rPr lang="en-US" dirty="0" smtClean="0"/>
            </a:br>
            <a:r>
              <a:rPr lang="en-US" i="1" dirty="0" smtClean="0"/>
              <a:t>I am tired</a:t>
            </a:r>
            <a:r>
              <a:rPr lang="en-US" dirty="0" smtClean="0"/>
              <a:t/>
            </a:r>
            <a:br>
              <a:rPr lang="en-US" dirty="0" smtClean="0"/>
            </a:br>
            <a:r>
              <a:rPr lang="en-US" dirty="0" err="1" smtClean="0"/>
              <a:t>Yo</a:t>
            </a:r>
            <a:r>
              <a:rPr lang="en-US" dirty="0" smtClean="0"/>
              <a:t> soy </a:t>
            </a:r>
            <a:r>
              <a:rPr lang="en-US" dirty="0" err="1" smtClean="0"/>
              <a:t>baja</a:t>
            </a:r>
            <a:r>
              <a:rPr lang="en-US" dirty="0" smtClean="0"/>
              <a:t/>
            </a:r>
            <a:br>
              <a:rPr lang="en-US" dirty="0" smtClean="0"/>
            </a:br>
            <a:r>
              <a:rPr lang="en-US" i="1" dirty="0" smtClean="0"/>
              <a:t>I am short </a:t>
            </a:r>
            <a:br>
              <a:rPr lang="en-US" i="1" dirty="0" smtClean="0"/>
            </a:br>
            <a:r>
              <a:rPr lang="en-US" i="1" dirty="0" smtClean="0"/>
              <a:t>(en mi </a:t>
            </a:r>
            <a:r>
              <a:rPr lang="en-US" i="1" dirty="0" err="1" smtClean="0"/>
              <a:t>caso</a:t>
            </a:r>
            <a:r>
              <a:rPr lang="en-US" i="1" dirty="0" smtClean="0"/>
              <a:t>, los dos son </a:t>
            </a:r>
            <a:r>
              <a:rPr lang="en-US" i="1" dirty="0" err="1" smtClean="0"/>
              <a:t>verdades</a:t>
            </a:r>
            <a:r>
              <a:rPr lang="en-US" i="1" dirty="0" err="1" smtClean="0">
                <a:sym typeface="Wingdings"/>
              </a:rPr>
              <a:t></a:t>
            </a:r>
            <a:r>
              <a:rPr lang="en-US" i="1" dirty="0" smtClean="0">
                <a:sym typeface="Wingdings"/>
              </a:rPr>
              <a:t>)</a:t>
            </a:r>
            <a:endParaRPr lang="en-US" i="1"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85870"/>
          </a:xfrm>
        </p:spPr>
        <p:txBody>
          <a:bodyPr/>
          <a:lstStyle/>
          <a:p>
            <a:r>
              <a:rPr lang="en-US" dirty="0" smtClean="0"/>
              <a:t>There are some phrases in Spanish that describe one’s state of being that use TENER (to have) instead of a “to be” verb.</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Tener</a:t>
            </a:r>
            <a:r>
              <a:rPr lang="en-US" dirty="0" smtClean="0"/>
              <a:t> </a:t>
            </a:r>
            <a:r>
              <a:rPr lang="en-US" dirty="0" err="1" smtClean="0"/>
              <a:t>Sueño</a:t>
            </a:r>
            <a:r>
              <a:rPr lang="en-US" dirty="0" err="1" smtClean="0">
                <a:latin typeface="Wingdings"/>
                <a:ea typeface="Wingdings"/>
                <a:cs typeface="Wingdings"/>
              </a:rPr>
              <a:t></a:t>
            </a:r>
            <a:r>
              <a:rPr lang="en-US" dirty="0" err="1" smtClean="0"/>
              <a:t>el</a:t>
            </a:r>
            <a:r>
              <a:rPr lang="en-US" dirty="0" smtClean="0"/>
              <a:t> </a:t>
            </a:r>
            <a:r>
              <a:rPr lang="en-US" dirty="0" err="1" smtClean="0"/>
              <a:t>sueño</a:t>
            </a:r>
            <a:endParaRPr lang="en-US" dirty="0"/>
          </a:p>
        </p:txBody>
      </p:sp>
      <p:sp>
        <p:nvSpPr>
          <p:cNvPr id="4" name="Content Placeholder 3"/>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1906060" y="1600199"/>
            <a:ext cx="6042394" cy="4525963"/>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Tener</a:t>
            </a:r>
            <a:r>
              <a:rPr lang="en-US" dirty="0" smtClean="0"/>
              <a:t> </a:t>
            </a:r>
            <a:r>
              <a:rPr lang="en-US" dirty="0" err="1" smtClean="0"/>
              <a:t>Miedo</a:t>
            </a:r>
            <a:r>
              <a:rPr lang="en-US" dirty="0" err="1" smtClean="0">
                <a:latin typeface="Wingdings"/>
                <a:ea typeface="Wingdings"/>
                <a:cs typeface="Wingdings"/>
              </a:rPr>
              <a:t></a:t>
            </a:r>
            <a:r>
              <a:rPr lang="en-US" dirty="0" err="1" smtClean="0"/>
              <a:t>el</a:t>
            </a:r>
            <a:r>
              <a:rPr lang="en-US" dirty="0" smtClean="0"/>
              <a:t> </a:t>
            </a:r>
            <a:r>
              <a:rPr lang="en-US" dirty="0" err="1" smtClean="0"/>
              <a:t>miedo</a:t>
            </a:r>
            <a:endParaRPr lang="en-US" dirty="0"/>
          </a:p>
        </p:txBody>
      </p:sp>
      <p:sp>
        <p:nvSpPr>
          <p:cNvPr id="6" name="Content Placeholder 5"/>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191795" y="1600200"/>
            <a:ext cx="4323520" cy="4266128"/>
          </a:xfrm>
          <a:prstGeom prst="rect">
            <a:avLst/>
          </a:prstGeom>
        </p:spPr>
      </p:pic>
      <p:sp>
        <p:nvSpPr>
          <p:cNvPr id="7" name="TextBox 6"/>
          <p:cNvSpPr txBox="1"/>
          <p:nvPr/>
        </p:nvSpPr>
        <p:spPr>
          <a:xfrm>
            <a:off x="607106" y="2989484"/>
            <a:ext cx="1584689" cy="461665"/>
          </a:xfrm>
          <a:prstGeom prst="rect">
            <a:avLst/>
          </a:prstGeom>
          <a:noFill/>
        </p:spPr>
        <p:txBody>
          <a:bodyPr wrap="none" rtlCol="0">
            <a:spAutoFit/>
          </a:bodyPr>
          <a:lstStyle/>
          <a:p>
            <a:r>
              <a:rPr lang="en-US" sz="2400" dirty="0" smtClean="0"/>
              <a:t>I’m </a:t>
            </a:r>
            <a:r>
              <a:rPr lang="en-US" sz="2400" dirty="0" err="1" smtClean="0"/>
              <a:t>afwaid</a:t>
            </a:r>
            <a:r>
              <a:rPr lang="en-US" sz="2400" dirty="0" smtClean="0"/>
              <a:t>!</a:t>
            </a:r>
            <a:endParaRPr lang="en-US" sz="2400"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Tener</a:t>
            </a:r>
            <a:r>
              <a:rPr lang="en-US" dirty="0" smtClean="0"/>
              <a:t> </a:t>
            </a:r>
            <a:r>
              <a:rPr lang="en-US" dirty="0" err="1" smtClean="0"/>
              <a:t>Sed</a:t>
            </a:r>
            <a:r>
              <a:rPr lang="en-US" dirty="0" err="1" smtClean="0">
                <a:latin typeface="Wingdings"/>
                <a:ea typeface="Wingdings"/>
                <a:cs typeface="Wingdings"/>
              </a:rPr>
              <a:t></a:t>
            </a:r>
            <a:r>
              <a:rPr lang="en-US" dirty="0" err="1" smtClean="0"/>
              <a:t>la</a:t>
            </a:r>
            <a:r>
              <a:rPr lang="en-US" dirty="0" smtClean="0"/>
              <a:t> </a:t>
            </a:r>
            <a:r>
              <a:rPr lang="en-US" dirty="0" err="1" smtClean="0"/>
              <a:t>sed</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471404" y="1600200"/>
            <a:ext cx="5748319" cy="4480973"/>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Tener</a:t>
            </a:r>
            <a:r>
              <a:rPr lang="en-US" dirty="0" smtClean="0"/>
              <a:t> </a:t>
            </a:r>
            <a:r>
              <a:rPr lang="en-US" dirty="0" err="1" smtClean="0"/>
              <a:t>Hambre</a:t>
            </a:r>
            <a:r>
              <a:rPr lang="en-US" dirty="0" err="1" smtClean="0">
                <a:latin typeface="Wingdings"/>
                <a:ea typeface="Wingdings"/>
                <a:cs typeface="Wingdings"/>
              </a:rPr>
              <a:t></a:t>
            </a:r>
            <a:r>
              <a:rPr lang="en-US" dirty="0" err="1" smtClean="0"/>
              <a:t>el</a:t>
            </a:r>
            <a:r>
              <a:rPr lang="en-US" dirty="0" smtClean="0"/>
              <a:t> </a:t>
            </a:r>
            <a:r>
              <a:rPr lang="en-US" dirty="0" err="1" smtClean="0"/>
              <a:t>hambre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710241" y="1417638"/>
            <a:ext cx="4525302" cy="4422454"/>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Tener</a:t>
            </a:r>
            <a:r>
              <a:rPr lang="en-US" dirty="0" smtClean="0"/>
              <a:t> </a:t>
            </a:r>
            <a:r>
              <a:rPr lang="en-US" dirty="0" err="1" smtClean="0"/>
              <a:t>Calor</a:t>
            </a:r>
            <a:r>
              <a:rPr lang="en-US" dirty="0" err="1" smtClean="0">
                <a:latin typeface="Wingdings"/>
                <a:ea typeface="Wingdings"/>
                <a:cs typeface="Wingdings"/>
              </a:rPr>
              <a:t></a:t>
            </a:r>
            <a:r>
              <a:rPr lang="en-US" dirty="0" err="1" smtClean="0"/>
              <a:t>el</a:t>
            </a:r>
            <a:r>
              <a:rPr lang="en-US" dirty="0" smtClean="0"/>
              <a:t> </a:t>
            </a:r>
            <a:r>
              <a:rPr lang="en-US" dirty="0" err="1" smtClean="0"/>
              <a:t>calor</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41110" y="1600199"/>
            <a:ext cx="4386085" cy="3906933"/>
          </a:xfrm>
          <a:prstGeom prst="rect">
            <a:avLst/>
          </a:prstGeom>
        </p:spPr>
      </p:pic>
      <p:sp>
        <p:nvSpPr>
          <p:cNvPr id="5" name="TextBox 4"/>
          <p:cNvSpPr txBox="1"/>
          <p:nvPr/>
        </p:nvSpPr>
        <p:spPr>
          <a:xfrm>
            <a:off x="457200" y="3356111"/>
            <a:ext cx="2400291" cy="523220"/>
          </a:xfrm>
          <a:prstGeom prst="rect">
            <a:avLst/>
          </a:prstGeom>
          <a:noFill/>
        </p:spPr>
        <p:txBody>
          <a:bodyPr wrap="none" rtlCol="0">
            <a:spAutoFit/>
          </a:bodyPr>
          <a:lstStyle/>
          <a:p>
            <a:r>
              <a:rPr lang="en-US" sz="2800" dirty="0" err="1" smtClean="0"/>
              <a:t>Oy</a:t>
            </a:r>
            <a:r>
              <a:rPr lang="en-US" sz="2800" dirty="0" smtClean="0"/>
              <a:t> vey I’m hot!</a:t>
            </a:r>
            <a:endParaRPr lang="en-US" sz="2800"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Tener</a:t>
            </a:r>
            <a:r>
              <a:rPr lang="en-US" dirty="0" smtClean="0"/>
              <a:t> </a:t>
            </a:r>
            <a:r>
              <a:rPr lang="en-US" dirty="0" err="1" smtClean="0"/>
              <a:t>Frío</a:t>
            </a:r>
            <a:r>
              <a:rPr lang="en-US" dirty="0" err="1" smtClean="0">
                <a:latin typeface="Wingdings"/>
                <a:ea typeface="Wingdings"/>
                <a:cs typeface="Wingdings"/>
              </a:rPr>
              <a:t></a:t>
            </a:r>
            <a:r>
              <a:rPr lang="en-US" dirty="0" err="1" smtClean="0"/>
              <a:t>el</a:t>
            </a:r>
            <a:r>
              <a:rPr lang="en-US" dirty="0" smtClean="0"/>
              <a:t> </a:t>
            </a:r>
            <a:r>
              <a:rPr lang="en-US" dirty="0" err="1" smtClean="0"/>
              <a:t>frío</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855154" y="1417638"/>
            <a:ext cx="3118818" cy="4686748"/>
          </a:xfrm>
          <a:prstGeom prst="rect">
            <a:avLst/>
          </a:prstGeom>
        </p:spPr>
      </p:pic>
      <p:sp>
        <p:nvSpPr>
          <p:cNvPr id="5" name="TextBox 4"/>
          <p:cNvSpPr txBox="1"/>
          <p:nvPr/>
        </p:nvSpPr>
        <p:spPr>
          <a:xfrm>
            <a:off x="945987" y="3096952"/>
            <a:ext cx="1498402" cy="523220"/>
          </a:xfrm>
          <a:prstGeom prst="rect">
            <a:avLst/>
          </a:prstGeom>
          <a:noFill/>
        </p:spPr>
        <p:txBody>
          <a:bodyPr wrap="none" rtlCol="0">
            <a:spAutoFit/>
          </a:bodyPr>
          <a:lstStyle/>
          <a:p>
            <a:r>
              <a:rPr lang="en-US" sz="2800" dirty="0" err="1" smtClean="0"/>
              <a:t>Brrrrrrrr</a:t>
            </a:r>
            <a:r>
              <a:rPr lang="en-US" sz="2800" dirty="0" smtClean="0"/>
              <a:t>!</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594"/>
          </a:xfrm>
        </p:spPr>
        <p:txBody>
          <a:bodyPr/>
          <a:lstStyle/>
          <a:p>
            <a:r>
              <a:rPr lang="en-US" dirty="0" smtClean="0"/>
              <a:t>Let’s watch some puppet pals videos!</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Tener</a:t>
            </a:r>
            <a:r>
              <a:rPr lang="en-US" dirty="0" smtClean="0"/>
              <a:t> </a:t>
            </a:r>
            <a:r>
              <a:rPr lang="en-US" dirty="0" err="1" smtClean="0"/>
              <a:t>Prisa</a:t>
            </a:r>
            <a:r>
              <a:rPr lang="en-US" dirty="0" err="1" smtClean="0">
                <a:latin typeface="Wingdings"/>
                <a:ea typeface="Wingdings"/>
                <a:cs typeface="Wingdings"/>
              </a:rPr>
              <a:t></a:t>
            </a:r>
            <a:r>
              <a:rPr lang="en-US" dirty="0" err="1" smtClean="0"/>
              <a:t>la</a:t>
            </a:r>
            <a:r>
              <a:rPr lang="en-US" dirty="0" smtClean="0"/>
              <a:t> </a:t>
            </a:r>
            <a:r>
              <a:rPr lang="en-US" dirty="0" err="1" smtClean="0"/>
              <a:t>prisa</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746514" y="1833443"/>
            <a:ext cx="5575165" cy="3649928"/>
          </a:xfrm>
          <a:prstGeom prst="rect">
            <a:avLst/>
          </a:prstGeom>
        </p:spPr>
      </p:pic>
      <p:sp>
        <p:nvSpPr>
          <p:cNvPr id="5" name="TextBox 4"/>
          <p:cNvSpPr txBox="1"/>
          <p:nvPr/>
        </p:nvSpPr>
        <p:spPr>
          <a:xfrm>
            <a:off x="3041512" y="5483371"/>
            <a:ext cx="2589997" cy="523220"/>
          </a:xfrm>
          <a:prstGeom prst="rect">
            <a:avLst/>
          </a:prstGeom>
          <a:noFill/>
        </p:spPr>
        <p:txBody>
          <a:bodyPr wrap="none" rtlCol="0">
            <a:spAutoFit/>
          </a:bodyPr>
          <a:lstStyle/>
          <a:p>
            <a:r>
              <a:rPr lang="en-US" sz="2800" dirty="0" smtClean="0"/>
              <a:t>I’m in a hurry!!!!</a:t>
            </a:r>
            <a:endParaRPr lang="en-US" sz="2800" dirty="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305514"/>
          </a:xfrm>
        </p:spPr>
        <p:txBody>
          <a:bodyPr/>
          <a:lstStyle/>
          <a:p>
            <a:endParaRPr lang="en-US" dirty="0"/>
          </a:p>
        </p:txBody>
      </p:sp>
      <p:graphicFrame>
        <p:nvGraphicFramePr>
          <p:cNvPr id="6" name="Table 5"/>
          <p:cNvGraphicFramePr>
            <a:graphicFrameLocks noGrp="1"/>
          </p:cNvGraphicFramePr>
          <p:nvPr/>
        </p:nvGraphicFramePr>
        <p:xfrm>
          <a:off x="1524000" y="1397000"/>
          <a:ext cx="6096000" cy="3505200"/>
        </p:xfrm>
        <a:graphic>
          <a:graphicData uri="http://schemas.openxmlformats.org/drawingml/2006/table">
            <a:tbl>
              <a:tblPr firstRow="1" bandRow="1">
                <a:tableStyleId>{5C22544A-7EE6-4342-B048-85BDC9FD1C3A}</a:tableStyleId>
              </a:tblPr>
              <a:tblGrid>
                <a:gridCol w="6096000"/>
              </a:tblGrid>
              <a:tr h="370840">
                <a:tc>
                  <a:txBody>
                    <a:bodyPr/>
                    <a:lstStyle/>
                    <a:p>
                      <a:r>
                        <a:rPr lang="en-US" sz="3200" dirty="0" err="1" smtClean="0"/>
                        <a:t>Tener</a:t>
                      </a:r>
                      <a:r>
                        <a:rPr lang="en-US" sz="3200" dirty="0" smtClean="0"/>
                        <a:t> </a:t>
                      </a:r>
                      <a:r>
                        <a:rPr lang="en-US" sz="3200" dirty="0" err="1" smtClean="0"/>
                        <a:t>sueño</a:t>
                      </a:r>
                      <a:r>
                        <a:rPr lang="en-US" sz="3200" dirty="0" smtClean="0"/>
                        <a:t>- I am tired</a:t>
                      </a:r>
                    </a:p>
                    <a:p>
                      <a:r>
                        <a:rPr lang="en-US" sz="3200" dirty="0" err="1" smtClean="0"/>
                        <a:t>Tener</a:t>
                      </a:r>
                      <a:r>
                        <a:rPr lang="en-US" sz="3200" dirty="0" smtClean="0"/>
                        <a:t> </a:t>
                      </a:r>
                      <a:r>
                        <a:rPr lang="en-US" sz="3200" dirty="0" err="1" smtClean="0"/>
                        <a:t>miedo</a:t>
                      </a:r>
                      <a:r>
                        <a:rPr lang="en-US" sz="3200" dirty="0" smtClean="0"/>
                        <a:t>- I am afraid</a:t>
                      </a:r>
                    </a:p>
                    <a:p>
                      <a:r>
                        <a:rPr lang="en-US" sz="3200" dirty="0" err="1" smtClean="0"/>
                        <a:t>Tener</a:t>
                      </a:r>
                      <a:r>
                        <a:rPr lang="en-US" sz="3200" dirty="0" smtClean="0"/>
                        <a:t> </a:t>
                      </a:r>
                      <a:r>
                        <a:rPr lang="en-US" sz="3200" dirty="0" err="1" smtClean="0"/>
                        <a:t>sed</a:t>
                      </a:r>
                      <a:r>
                        <a:rPr lang="en-US" sz="3200" dirty="0" smtClean="0"/>
                        <a:t>- I am thirsty</a:t>
                      </a:r>
                    </a:p>
                    <a:p>
                      <a:r>
                        <a:rPr lang="en-US" sz="3200" dirty="0" err="1" smtClean="0"/>
                        <a:t>Tener</a:t>
                      </a:r>
                      <a:r>
                        <a:rPr lang="en-US" sz="3200" dirty="0" smtClean="0"/>
                        <a:t> </a:t>
                      </a:r>
                      <a:r>
                        <a:rPr lang="en-US" sz="3200" dirty="0" err="1" smtClean="0"/>
                        <a:t>hambre</a:t>
                      </a:r>
                      <a:r>
                        <a:rPr lang="en-US" sz="3200" dirty="0" smtClean="0"/>
                        <a:t>- I am hungry</a:t>
                      </a:r>
                    </a:p>
                    <a:p>
                      <a:r>
                        <a:rPr lang="en-US" sz="3200" dirty="0" err="1" smtClean="0"/>
                        <a:t>Tener</a:t>
                      </a:r>
                      <a:r>
                        <a:rPr lang="en-US" sz="3200" dirty="0" smtClean="0"/>
                        <a:t> </a:t>
                      </a:r>
                      <a:r>
                        <a:rPr lang="en-US" sz="3200" dirty="0" err="1" smtClean="0"/>
                        <a:t>calor</a:t>
                      </a:r>
                      <a:r>
                        <a:rPr lang="en-US" sz="3200" dirty="0" smtClean="0"/>
                        <a:t>- I am hot</a:t>
                      </a:r>
                    </a:p>
                    <a:p>
                      <a:r>
                        <a:rPr lang="en-US" sz="3200" dirty="0" err="1" smtClean="0"/>
                        <a:t>Tener</a:t>
                      </a:r>
                      <a:r>
                        <a:rPr lang="en-US" sz="3200" dirty="0" smtClean="0"/>
                        <a:t> </a:t>
                      </a:r>
                      <a:r>
                        <a:rPr lang="en-US" sz="3200" dirty="0" err="1" smtClean="0"/>
                        <a:t>frío</a:t>
                      </a:r>
                      <a:r>
                        <a:rPr lang="en-US" sz="3200" dirty="0" smtClean="0"/>
                        <a:t>- I am cold</a:t>
                      </a:r>
                    </a:p>
                    <a:p>
                      <a:r>
                        <a:rPr lang="en-US" sz="3200" dirty="0" err="1" smtClean="0"/>
                        <a:t>Tener</a:t>
                      </a:r>
                      <a:r>
                        <a:rPr lang="en-US" sz="3200" dirty="0" smtClean="0"/>
                        <a:t> </a:t>
                      </a:r>
                      <a:r>
                        <a:rPr lang="en-US" sz="3200" dirty="0" err="1" smtClean="0"/>
                        <a:t>prisa</a:t>
                      </a:r>
                      <a:r>
                        <a:rPr lang="en-US" sz="3200" dirty="0" smtClean="0"/>
                        <a:t>- I am in a hurry</a:t>
                      </a:r>
                      <a:endParaRPr lang="en-US" sz="3200" dirty="0"/>
                    </a:p>
                  </a:txBody>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6277443"/>
          </a:xfrm>
        </p:spPr>
        <p:txBody>
          <a:bodyPr/>
          <a:lstStyle/>
          <a:p>
            <a:r>
              <a:rPr lang="en-US" dirty="0" smtClean="0"/>
              <a:t>These expressions combine the verb </a:t>
            </a:r>
            <a:r>
              <a:rPr lang="en-US" dirty="0" err="1" smtClean="0"/>
              <a:t>Tener</a:t>
            </a:r>
            <a:r>
              <a:rPr lang="en-US" dirty="0" smtClean="0"/>
              <a:t> with a noun, such as </a:t>
            </a:r>
            <a:r>
              <a:rPr lang="en-US" dirty="0" err="1" smtClean="0"/>
              <a:t>hambre</a:t>
            </a:r>
            <a:r>
              <a:rPr lang="en-US" dirty="0" smtClean="0"/>
              <a:t> (hunger) or </a:t>
            </a:r>
            <a:r>
              <a:rPr lang="en-US" dirty="0" err="1" smtClean="0"/>
              <a:t>sed</a:t>
            </a:r>
            <a:r>
              <a:rPr lang="en-US" dirty="0" smtClean="0"/>
              <a:t> (thirst)</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77443"/>
          </a:xfrm>
        </p:spPr>
        <p:txBody>
          <a:bodyPr/>
          <a:lstStyle/>
          <a:p>
            <a:r>
              <a:rPr lang="en-US" dirty="0" smtClean="0"/>
              <a:t>Nouns have number and gender, right?</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69016"/>
          </a:xfrm>
        </p:spPr>
        <p:txBody>
          <a:bodyPr/>
          <a:lstStyle/>
          <a:p>
            <a:r>
              <a:rPr lang="en-US" dirty="0" smtClean="0"/>
              <a:t>Ok, so that means that </a:t>
            </a:r>
            <a:r>
              <a:rPr lang="en-US" dirty="0" err="1" smtClean="0"/>
              <a:t>hambre</a:t>
            </a:r>
            <a:r>
              <a:rPr lang="en-US" dirty="0" smtClean="0"/>
              <a:t>, </a:t>
            </a:r>
            <a:r>
              <a:rPr lang="en-US" dirty="0" err="1" smtClean="0"/>
              <a:t>sed</a:t>
            </a:r>
            <a:r>
              <a:rPr lang="en-US" dirty="0" smtClean="0"/>
              <a:t>, </a:t>
            </a:r>
            <a:r>
              <a:rPr lang="en-US" dirty="0" err="1" smtClean="0"/>
              <a:t>calor</a:t>
            </a:r>
            <a:r>
              <a:rPr lang="en-US" dirty="0" smtClean="0"/>
              <a:t>, etc. all have gender. If you want to say you are very hungry, or a little hungry, use mucho/a or </a:t>
            </a:r>
            <a:r>
              <a:rPr lang="en-US" dirty="0" err="1" smtClean="0"/>
              <a:t>poco</a:t>
            </a:r>
            <a:r>
              <a:rPr lang="en-US" dirty="0" smtClean="0"/>
              <a:t>/a…</a:t>
            </a:r>
            <a:br>
              <a:rPr lang="en-US" dirty="0" smtClean="0"/>
            </a:br>
            <a:r>
              <a:rPr lang="en-US" dirty="0" smtClean="0"/>
              <a:t>but it MUST agree in gender with the noun.</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99996"/>
          </a:xfrm>
        </p:spPr>
        <p:txBody>
          <a:bodyPr/>
          <a:lstStyle/>
          <a:p>
            <a:r>
              <a:rPr lang="en-US" dirty="0" smtClean="0"/>
              <a:t>Masculine Nouns:</a:t>
            </a:r>
            <a:br>
              <a:rPr lang="en-US" dirty="0" smtClean="0"/>
            </a:br>
            <a:r>
              <a:rPr lang="en-US" dirty="0" err="1" smtClean="0"/>
              <a:t>miedo</a:t>
            </a:r>
            <a:r>
              <a:rPr lang="en-US" dirty="0" smtClean="0"/>
              <a:t>, </a:t>
            </a:r>
            <a:r>
              <a:rPr lang="en-US" dirty="0" err="1" smtClean="0"/>
              <a:t>frío</a:t>
            </a:r>
            <a:r>
              <a:rPr lang="en-US" dirty="0" smtClean="0"/>
              <a:t>, </a:t>
            </a:r>
            <a:r>
              <a:rPr lang="en-US" dirty="0" err="1" smtClean="0"/>
              <a:t>calor</a:t>
            </a:r>
            <a:r>
              <a:rPr lang="en-US" dirty="0" smtClean="0"/>
              <a:t>, </a:t>
            </a:r>
            <a:r>
              <a:rPr lang="en-US" dirty="0" err="1" smtClean="0"/>
              <a:t>sueño</a:t>
            </a:r>
            <a:r>
              <a:rPr lang="en-US" dirty="0" smtClean="0"/>
              <a:t/>
            </a:r>
            <a:br>
              <a:rPr lang="en-US" dirty="0" smtClean="0"/>
            </a:br>
            <a:r>
              <a:rPr lang="en-US" dirty="0" smtClean="0"/>
              <a:t/>
            </a:r>
            <a:br>
              <a:rPr lang="en-US" dirty="0" smtClean="0"/>
            </a:br>
            <a:r>
              <a:rPr lang="en-US" dirty="0" err="1" smtClean="0"/>
              <a:t>Ejemplos</a:t>
            </a:r>
            <a:r>
              <a:rPr lang="en-US" dirty="0" smtClean="0"/>
              <a:t>:</a:t>
            </a:r>
            <a:br>
              <a:rPr lang="en-US" dirty="0" smtClean="0"/>
            </a:br>
            <a:r>
              <a:rPr lang="en-US" dirty="0" err="1" smtClean="0"/>
              <a:t>tengo</a:t>
            </a:r>
            <a:r>
              <a:rPr lang="en-US" dirty="0" smtClean="0"/>
              <a:t> mucho </a:t>
            </a:r>
            <a:r>
              <a:rPr lang="en-US" dirty="0" err="1" smtClean="0"/>
              <a:t>miedo</a:t>
            </a:r>
            <a:r>
              <a:rPr lang="en-US" dirty="0" smtClean="0"/>
              <a:t/>
            </a:r>
            <a:br>
              <a:rPr lang="en-US" dirty="0" smtClean="0"/>
            </a:br>
            <a:r>
              <a:rPr lang="en-US" dirty="0" err="1" smtClean="0"/>
              <a:t>tengo</a:t>
            </a:r>
            <a:r>
              <a:rPr lang="en-US" dirty="0" smtClean="0"/>
              <a:t> </a:t>
            </a:r>
            <a:r>
              <a:rPr lang="en-US" dirty="0" err="1" smtClean="0"/>
              <a:t>poco</a:t>
            </a:r>
            <a:r>
              <a:rPr lang="en-US" dirty="0" smtClean="0"/>
              <a:t> </a:t>
            </a:r>
            <a:r>
              <a:rPr lang="en-US" dirty="0" err="1" smtClean="0"/>
              <a:t>frío</a:t>
            </a:r>
            <a:r>
              <a:rPr lang="en-US" dirty="0" smtClean="0"/>
              <a:t/>
            </a:r>
            <a:br>
              <a:rPr lang="en-US" dirty="0" smtClean="0"/>
            </a:br>
            <a:r>
              <a:rPr lang="en-US" dirty="0" err="1" smtClean="0"/>
              <a:t>tengo</a:t>
            </a:r>
            <a:r>
              <a:rPr lang="en-US" dirty="0" smtClean="0"/>
              <a:t> mucho </a:t>
            </a:r>
            <a:r>
              <a:rPr lang="en-US" dirty="0" err="1" smtClean="0"/>
              <a:t>calor</a:t>
            </a:r>
            <a:r>
              <a:rPr lang="en-US" dirty="0" smtClean="0"/>
              <a:t/>
            </a:r>
            <a:br>
              <a:rPr lang="en-US" dirty="0" smtClean="0"/>
            </a:br>
            <a:r>
              <a:rPr lang="en-US" dirty="0" err="1" smtClean="0"/>
              <a:t>tengo</a:t>
            </a:r>
            <a:r>
              <a:rPr lang="en-US" dirty="0" smtClean="0"/>
              <a:t> </a:t>
            </a:r>
            <a:r>
              <a:rPr lang="en-US" dirty="0" err="1" smtClean="0"/>
              <a:t>poco</a:t>
            </a:r>
            <a:r>
              <a:rPr lang="en-US" dirty="0" smtClean="0"/>
              <a:t> </a:t>
            </a:r>
            <a:r>
              <a:rPr lang="en-US" dirty="0" err="1" smtClean="0"/>
              <a:t>sueño</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39402"/>
          </a:xfrm>
        </p:spPr>
        <p:txBody>
          <a:bodyPr/>
          <a:lstStyle/>
          <a:p>
            <a:r>
              <a:rPr lang="en-US" dirty="0" smtClean="0"/>
              <a:t>Feminine nouns:</a:t>
            </a:r>
            <a:br>
              <a:rPr lang="en-US" dirty="0" smtClean="0"/>
            </a:br>
            <a:r>
              <a:rPr lang="en-US" dirty="0" err="1" smtClean="0"/>
              <a:t>hambre</a:t>
            </a:r>
            <a:r>
              <a:rPr lang="en-US" dirty="0" smtClean="0"/>
              <a:t>, </a:t>
            </a:r>
            <a:r>
              <a:rPr lang="en-US" dirty="0" err="1" smtClean="0"/>
              <a:t>prisa</a:t>
            </a:r>
            <a:r>
              <a:rPr lang="en-US" dirty="0" smtClean="0"/>
              <a:t>, </a:t>
            </a:r>
            <a:r>
              <a:rPr lang="en-US" dirty="0" err="1" smtClean="0"/>
              <a:t>sed</a:t>
            </a:r>
            <a:r>
              <a:rPr lang="en-US" dirty="0" smtClean="0"/>
              <a:t/>
            </a:r>
            <a:br>
              <a:rPr lang="en-US" dirty="0" smtClean="0"/>
            </a:br>
            <a:r>
              <a:rPr lang="en-US" dirty="0" smtClean="0"/>
              <a:t/>
            </a:r>
            <a:br>
              <a:rPr lang="en-US" dirty="0" smtClean="0"/>
            </a:br>
            <a:r>
              <a:rPr lang="en-US" dirty="0" err="1" smtClean="0"/>
              <a:t>Ejemplos</a:t>
            </a:r>
            <a:r>
              <a:rPr lang="en-US" dirty="0" smtClean="0"/>
              <a:t>:</a:t>
            </a:r>
            <a:br>
              <a:rPr lang="en-US" dirty="0" smtClean="0"/>
            </a:br>
            <a:r>
              <a:rPr lang="en-US" dirty="0" err="1" smtClean="0"/>
              <a:t>tengo</a:t>
            </a:r>
            <a:r>
              <a:rPr lang="en-US" dirty="0" smtClean="0"/>
              <a:t> </a:t>
            </a:r>
            <a:r>
              <a:rPr lang="en-US" dirty="0" err="1" smtClean="0"/>
              <a:t>mucha</a:t>
            </a:r>
            <a:r>
              <a:rPr lang="en-US" dirty="0" smtClean="0"/>
              <a:t> </a:t>
            </a:r>
            <a:r>
              <a:rPr lang="en-US" dirty="0" err="1" smtClean="0"/>
              <a:t>hambre</a:t>
            </a:r>
            <a:r>
              <a:rPr lang="en-US" dirty="0" smtClean="0"/>
              <a:t/>
            </a:r>
            <a:br>
              <a:rPr lang="en-US" dirty="0" smtClean="0"/>
            </a:br>
            <a:r>
              <a:rPr lang="en-US" dirty="0" err="1" smtClean="0"/>
              <a:t>tengo</a:t>
            </a:r>
            <a:r>
              <a:rPr lang="en-US" dirty="0" smtClean="0"/>
              <a:t> </a:t>
            </a:r>
            <a:r>
              <a:rPr lang="en-US" dirty="0" err="1" smtClean="0"/>
              <a:t>poca</a:t>
            </a:r>
            <a:r>
              <a:rPr lang="en-US" dirty="0" smtClean="0"/>
              <a:t> </a:t>
            </a:r>
            <a:r>
              <a:rPr lang="en-US" dirty="0" err="1" smtClean="0"/>
              <a:t>prisa</a:t>
            </a:r>
            <a:r>
              <a:rPr lang="en-US" dirty="0" smtClean="0"/>
              <a:t/>
            </a:r>
            <a:br>
              <a:rPr lang="en-US" dirty="0" smtClean="0"/>
            </a:br>
            <a:r>
              <a:rPr lang="en-US" dirty="0" err="1" smtClean="0"/>
              <a:t>tengo</a:t>
            </a:r>
            <a:r>
              <a:rPr lang="en-US" dirty="0" smtClean="0"/>
              <a:t> </a:t>
            </a:r>
            <a:r>
              <a:rPr lang="en-US" dirty="0" err="1" smtClean="0"/>
              <a:t>mucha</a:t>
            </a:r>
            <a:r>
              <a:rPr lang="en-US" dirty="0" smtClean="0"/>
              <a:t> </a:t>
            </a:r>
            <a:r>
              <a:rPr lang="en-US" dirty="0" err="1" smtClean="0"/>
              <a:t>sed</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4381" y="274638"/>
            <a:ext cx="8492419" cy="6246464"/>
          </a:xfrm>
        </p:spPr>
        <p:txBody>
          <a:bodyPr>
            <a:normAutofit fontScale="90000"/>
          </a:bodyPr>
          <a:lstStyle/>
          <a:p>
            <a:r>
              <a:rPr lang="en-US" u="sng" dirty="0" err="1" smtClean="0"/>
              <a:t>Practicamos</a:t>
            </a:r>
            <a:r>
              <a:rPr lang="en-US" u="sng" dirty="0" smtClean="0"/>
              <a:t>!</a:t>
            </a:r>
            <a:br>
              <a:rPr lang="en-US" u="sng" dirty="0" smtClean="0"/>
            </a:br>
            <a:r>
              <a:rPr lang="en-US" sz="3556" dirty="0" err="1" smtClean="0"/>
              <a:t>Escriban</a:t>
            </a:r>
            <a:r>
              <a:rPr lang="en-US" sz="3556" dirty="0" smtClean="0"/>
              <a:t> </a:t>
            </a:r>
            <a:r>
              <a:rPr lang="en-US" sz="3556" dirty="0" err="1" smtClean="0"/>
              <a:t>las</a:t>
            </a:r>
            <a:r>
              <a:rPr lang="en-US" sz="3556" dirty="0" smtClean="0"/>
              <a:t> </a:t>
            </a:r>
            <a:r>
              <a:rPr lang="en-US" sz="3556" dirty="0" err="1" smtClean="0"/>
              <a:t>repuestas</a:t>
            </a:r>
            <a:r>
              <a:rPr lang="en-US" sz="3556" dirty="0" smtClean="0"/>
              <a:t> de </a:t>
            </a:r>
            <a:r>
              <a:rPr lang="en-US" sz="3556" dirty="0" err="1" smtClean="0"/>
              <a:t>tu</a:t>
            </a:r>
            <a:r>
              <a:rPr lang="en-US" sz="3556" dirty="0" smtClean="0"/>
              <a:t> </a:t>
            </a:r>
            <a:r>
              <a:rPr lang="en-US" sz="3556" dirty="0" err="1" smtClean="0"/>
              <a:t>compañero</a:t>
            </a:r>
            <a:r>
              <a:rPr lang="en-US" sz="3556" dirty="0" smtClean="0"/>
              <a:t>/a de </a:t>
            </a:r>
            <a:r>
              <a:rPr lang="en-US" sz="3556" dirty="0" err="1" smtClean="0"/>
              <a:t>clase</a:t>
            </a:r>
            <a:r>
              <a:rPr lang="en-US" dirty="0" smtClean="0"/>
              <a:t/>
            </a:r>
            <a:br>
              <a:rPr lang="en-US" dirty="0" smtClean="0"/>
            </a:br>
            <a:r>
              <a:rPr lang="en-US" dirty="0" smtClean="0"/>
              <a:t>1. ¿</a:t>
            </a:r>
            <a:r>
              <a:rPr lang="en-US" dirty="0" err="1" smtClean="0"/>
              <a:t>cuánto</a:t>
            </a:r>
            <a:r>
              <a:rPr lang="en-US" dirty="0" smtClean="0"/>
              <a:t> </a:t>
            </a:r>
            <a:r>
              <a:rPr lang="en-US" dirty="0" err="1" smtClean="0"/>
              <a:t>calor</a:t>
            </a:r>
            <a:r>
              <a:rPr lang="en-US" dirty="0" smtClean="0"/>
              <a:t> </a:t>
            </a:r>
            <a:r>
              <a:rPr lang="en-US" dirty="0" err="1" smtClean="0"/>
              <a:t>tienes</a:t>
            </a:r>
            <a:r>
              <a:rPr lang="en-US" dirty="0" smtClean="0"/>
              <a:t>?</a:t>
            </a:r>
            <a:br>
              <a:rPr lang="en-US" dirty="0" smtClean="0"/>
            </a:br>
            <a:r>
              <a:rPr lang="en-US" dirty="0" smtClean="0"/>
              <a:t>2. ¿</a:t>
            </a:r>
            <a:r>
              <a:rPr lang="en-US" dirty="0" err="1" smtClean="0"/>
              <a:t>cuánta</a:t>
            </a:r>
            <a:r>
              <a:rPr lang="en-US" dirty="0" smtClean="0"/>
              <a:t> </a:t>
            </a:r>
            <a:r>
              <a:rPr lang="en-US" dirty="0" err="1" smtClean="0"/>
              <a:t>hambre</a:t>
            </a:r>
            <a:r>
              <a:rPr lang="en-US" dirty="0" smtClean="0"/>
              <a:t> </a:t>
            </a:r>
            <a:r>
              <a:rPr lang="en-US" dirty="0" err="1" smtClean="0"/>
              <a:t>tienes</a:t>
            </a:r>
            <a:r>
              <a:rPr lang="en-US" dirty="0" smtClean="0"/>
              <a:t/>
            </a:r>
            <a:br>
              <a:rPr lang="en-US" dirty="0" smtClean="0"/>
            </a:br>
            <a:r>
              <a:rPr lang="en-US" dirty="0" smtClean="0"/>
              <a:t>3. ¿</a:t>
            </a:r>
            <a:r>
              <a:rPr lang="en-US" dirty="0" err="1" smtClean="0"/>
              <a:t>cuánto</a:t>
            </a:r>
            <a:r>
              <a:rPr lang="en-US" dirty="0" smtClean="0"/>
              <a:t> </a:t>
            </a:r>
            <a:r>
              <a:rPr lang="en-US" dirty="0" err="1" smtClean="0"/>
              <a:t>miedo</a:t>
            </a:r>
            <a:r>
              <a:rPr lang="en-US" dirty="0" smtClean="0"/>
              <a:t> </a:t>
            </a:r>
            <a:r>
              <a:rPr lang="en-US" dirty="0" err="1" smtClean="0"/>
              <a:t>tienes</a:t>
            </a:r>
            <a:r>
              <a:rPr lang="en-US" dirty="0" smtClean="0"/>
              <a:t>?</a:t>
            </a:r>
            <a:br>
              <a:rPr lang="en-US" dirty="0" smtClean="0"/>
            </a:br>
            <a:r>
              <a:rPr lang="en-US" dirty="0" smtClean="0"/>
              <a:t>4. ¿</a:t>
            </a:r>
            <a:r>
              <a:rPr lang="en-US" dirty="0" err="1" smtClean="0"/>
              <a:t>cuánta</a:t>
            </a:r>
            <a:r>
              <a:rPr lang="en-US" dirty="0" smtClean="0"/>
              <a:t> </a:t>
            </a:r>
            <a:r>
              <a:rPr lang="en-US" dirty="0" err="1" smtClean="0"/>
              <a:t>prisa</a:t>
            </a:r>
            <a:r>
              <a:rPr lang="en-US" dirty="0" smtClean="0"/>
              <a:t> </a:t>
            </a:r>
            <a:r>
              <a:rPr lang="en-US" dirty="0" err="1" smtClean="0"/>
              <a:t>tienes</a:t>
            </a:r>
            <a:r>
              <a:rPr lang="en-US" dirty="0" smtClean="0"/>
              <a:t>?</a:t>
            </a:r>
            <a:br>
              <a:rPr lang="en-US" dirty="0" smtClean="0"/>
            </a:br>
            <a:r>
              <a:rPr lang="en-US" dirty="0" smtClean="0"/>
              <a:t>5. ¿</a:t>
            </a:r>
            <a:r>
              <a:rPr lang="en-US" dirty="0" err="1" smtClean="0"/>
              <a:t>cuánta</a:t>
            </a:r>
            <a:r>
              <a:rPr lang="en-US" dirty="0" smtClean="0"/>
              <a:t> </a:t>
            </a:r>
            <a:r>
              <a:rPr lang="en-US" dirty="0" err="1" smtClean="0"/>
              <a:t>sed</a:t>
            </a:r>
            <a:r>
              <a:rPr lang="en-US" dirty="0" smtClean="0"/>
              <a:t> </a:t>
            </a:r>
            <a:r>
              <a:rPr lang="en-US" dirty="0" err="1" smtClean="0"/>
              <a:t>tienes</a:t>
            </a:r>
            <a:r>
              <a:rPr lang="en-US" dirty="0" smtClean="0"/>
              <a:t/>
            </a:r>
            <a:br>
              <a:rPr lang="en-US" dirty="0" smtClean="0"/>
            </a:br>
            <a:r>
              <a:rPr lang="en-US" dirty="0" smtClean="0"/>
              <a:t>6. ¿de </a:t>
            </a:r>
            <a:r>
              <a:rPr lang="en-US" dirty="0" err="1" smtClean="0"/>
              <a:t>qué</a:t>
            </a:r>
            <a:r>
              <a:rPr lang="en-US" dirty="0" smtClean="0"/>
              <a:t> </a:t>
            </a:r>
            <a:r>
              <a:rPr lang="en-US" dirty="0" err="1" smtClean="0"/>
              <a:t>tienes</a:t>
            </a:r>
            <a:r>
              <a:rPr lang="en-US" dirty="0" smtClean="0"/>
              <a:t> </a:t>
            </a:r>
            <a:r>
              <a:rPr lang="en-US" dirty="0" err="1" smtClean="0"/>
              <a:t>muchas</a:t>
            </a:r>
            <a:r>
              <a:rPr lang="en-US" dirty="0" smtClean="0"/>
              <a:t> </a:t>
            </a:r>
            <a:r>
              <a:rPr lang="en-US" dirty="0" err="1" smtClean="0"/>
              <a:t>ganas</a:t>
            </a:r>
            <a:r>
              <a:rPr lang="en-US" dirty="0" smtClean="0"/>
              <a:t>?</a:t>
            </a:r>
            <a:br>
              <a:rPr lang="en-US" dirty="0" smtClean="0"/>
            </a:br>
            <a:r>
              <a:rPr lang="en-US" dirty="0" smtClean="0"/>
              <a:t>7. ¿de </a:t>
            </a:r>
            <a:r>
              <a:rPr lang="en-US" dirty="0" err="1" smtClean="0"/>
              <a:t>qué</a:t>
            </a:r>
            <a:r>
              <a:rPr lang="en-US" dirty="0" smtClean="0"/>
              <a:t> </a:t>
            </a:r>
            <a:r>
              <a:rPr lang="en-US" dirty="0" err="1" smtClean="0"/>
              <a:t>tienes</a:t>
            </a:r>
            <a:r>
              <a:rPr lang="en-US" dirty="0" smtClean="0"/>
              <a:t> </a:t>
            </a:r>
            <a:r>
              <a:rPr lang="en-US" dirty="0" err="1" smtClean="0"/>
              <a:t>pocas</a:t>
            </a:r>
            <a:r>
              <a:rPr lang="en-US" dirty="0" smtClean="0"/>
              <a:t> </a:t>
            </a:r>
            <a:r>
              <a:rPr lang="en-US" dirty="0" err="1" smtClean="0"/>
              <a:t>ganas</a:t>
            </a:r>
            <a:r>
              <a:rPr lang="en-US" dirty="0" smtClean="0"/>
              <a:t>?</a:t>
            </a:r>
            <a:br>
              <a:rPr lang="en-US" dirty="0" smtClean="0"/>
            </a:br>
            <a:r>
              <a:rPr lang="en-US" dirty="0" err="1" smtClean="0"/>
              <a:t>Digan</a:t>
            </a:r>
            <a:r>
              <a:rPr lang="en-US" dirty="0" smtClean="0"/>
              <a:t> me, </a:t>
            </a:r>
            <a:r>
              <a:rPr lang="en-US" dirty="0" err="1" smtClean="0"/>
              <a:t>como</a:t>
            </a:r>
            <a:r>
              <a:rPr lang="en-US" dirty="0" smtClean="0"/>
              <a:t> </a:t>
            </a:r>
            <a:r>
              <a:rPr lang="en-US" dirty="0" err="1" smtClean="0"/>
              <a:t>eres</a:t>
            </a:r>
            <a:r>
              <a:rPr lang="en-US" dirty="0" smtClean="0"/>
              <a:t> </a:t>
            </a:r>
            <a:r>
              <a:rPr lang="en-US" dirty="0" err="1" smtClean="0"/>
              <a:t>su</a:t>
            </a:r>
            <a:r>
              <a:rPr lang="en-US" dirty="0" smtClean="0"/>
              <a:t> </a:t>
            </a:r>
            <a:r>
              <a:rPr lang="en-US" dirty="0" err="1" smtClean="0"/>
              <a:t>compañero</a:t>
            </a:r>
            <a:r>
              <a:rPr lang="en-US" dirty="0" smtClean="0"/>
              <a:t> de </a:t>
            </a:r>
            <a:r>
              <a:rPr lang="en-US" dirty="0" err="1" smtClean="0"/>
              <a:t>clasa</a:t>
            </a:r>
            <a:r>
              <a:rPr lang="en-US" dirty="0" smtClean="0"/>
              <a:t>?</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lstStyle/>
          <a:p>
            <a:endParaRPr lang="en-US" dirty="0"/>
          </a:p>
        </p:txBody>
      </p:sp>
      <p:graphicFrame>
        <p:nvGraphicFramePr>
          <p:cNvPr id="3" name="Table 2"/>
          <p:cNvGraphicFramePr>
            <a:graphicFrameLocks noGrp="1"/>
          </p:cNvGraphicFramePr>
          <p:nvPr/>
        </p:nvGraphicFramePr>
        <p:xfrm>
          <a:off x="509234" y="1936194"/>
          <a:ext cx="8177565" cy="3195022"/>
        </p:xfrm>
        <a:graphic>
          <a:graphicData uri="http://schemas.openxmlformats.org/drawingml/2006/table">
            <a:tbl>
              <a:tblPr firstRow="1" bandRow="1">
                <a:tableStyleId>{5C22544A-7EE6-4342-B048-85BDC9FD1C3A}</a:tableStyleId>
              </a:tblPr>
              <a:tblGrid>
                <a:gridCol w="2725855"/>
                <a:gridCol w="2725855"/>
                <a:gridCol w="2725855"/>
              </a:tblGrid>
              <a:tr h="3195022">
                <a:tc>
                  <a:txBody>
                    <a:bodyPr/>
                    <a:lstStyle/>
                    <a:p>
                      <a:r>
                        <a:rPr lang="en-US" sz="2400" dirty="0" err="1" smtClean="0"/>
                        <a:t>Hablar</a:t>
                      </a:r>
                      <a:r>
                        <a:rPr lang="en-US" sz="2400" dirty="0" smtClean="0"/>
                        <a:t>- to speak</a:t>
                      </a:r>
                    </a:p>
                    <a:p>
                      <a:endParaRPr lang="en-US" sz="2400" dirty="0" smtClean="0"/>
                    </a:p>
                    <a:p>
                      <a:r>
                        <a:rPr lang="en-US" sz="2400" dirty="0" err="1" smtClean="0"/>
                        <a:t>Hablo</a:t>
                      </a:r>
                      <a:r>
                        <a:rPr lang="en-US" sz="2400" baseline="0" dirty="0" smtClean="0"/>
                        <a:t>      </a:t>
                      </a:r>
                      <a:r>
                        <a:rPr lang="en-US" sz="2400" baseline="0" dirty="0" err="1" smtClean="0"/>
                        <a:t>Hablamos</a:t>
                      </a:r>
                      <a:endParaRPr lang="en-US" sz="2400" dirty="0" smtClean="0"/>
                    </a:p>
                    <a:p>
                      <a:r>
                        <a:rPr lang="en-US" sz="2400" dirty="0" err="1" smtClean="0"/>
                        <a:t>Hablas</a:t>
                      </a:r>
                      <a:r>
                        <a:rPr lang="en-US" sz="2400" dirty="0" smtClean="0"/>
                        <a:t>     </a:t>
                      </a:r>
                      <a:r>
                        <a:rPr lang="en-US" sz="2400" dirty="0" err="1" smtClean="0"/>
                        <a:t>Habláis</a:t>
                      </a:r>
                      <a:endParaRPr lang="en-US" sz="2400" dirty="0" smtClean="0"/>
                    </a:p>
                    <a:p>
                      <a:r>
                        <a:rPr lang="en-US" sz="2400" dirty="0" err="1" smtClean="0"/>
                        <a:t>Habla</a:t>
                      </a:r>
                      <a:r>
                        <a:rPr lang="en-US" sz="2400" dirty="0" smtClean="0"/>
                        <a:t>      </a:t>
                      </a:r>
                      <a:r>
                        <a:rPr lang="en-US" sz="2400" dirty="0" err="1" smtClean="0"/>
                        <a:t>Hablan</a:t>
                      </a:r>
                      <a:endParaRPr lang="en-US" sz="2400" dirty="0" smtClean="0"/>
                    </a:p>
                  </a:txBody>
                  <a:tcPr/>
                </a:tc>
                <a:tc>
                  <a:txBody>
                    <a:bodyPr/>
                    <a:lstStyle/>
                    <a:p>
                      <a:r>
                        <a:rPr lang="en-US" sz="2400" dirty="0" smtClean="0"/>
                        <a:t>Comer- to eat</a:t>
                      </a:r>
                    </a:p>
                    <a:p>
                      <a:endParaRPr lang="en-US" sz="2400" dirty="0" smtClean="0"/>
                    </a:p>
                    <a:p>
                      <a:r>
                        <a:rPr lang="en-US" sz="2400" dirty="0" smtClean="0"/>
                        <a:t>Como      </a:t>
                      </a:r>
                      <a:r>
                        <a:rPr lang="en-US" sz="2400" dirty="0" err="1" smtClean="0"/>
                        <a:t>Comemos</a:t>
                      </a:r>
                      <a:endParaRPr lang="en-US" sz="2400" dirty="0" smtClean="0"/>
                    </a:p>
                    <a:p>
                      <a:r>
                        <a:rPr lang="en-US" sz="2400" dirty="0" smtClean="0"/>
                        <a:t>Comes      </a:t>
                      </a:r>
                      <a:r>
                        <a:rPr lang="en-US" sz="2400" dirty="0" err="1" smtClean="0"/>
                        <a:t>Coméis</a:t>
                      </a:r>
                      <a:endParaRPr lang="en-US" sz="2400" dirty="0" smtClean="0"/>
                    </a:p>
                    <a:p>
                      <a:r>
                        <a:rPr lang="en-US" sz="2400" dirty="0" smtClean="0"/>
                        <a:t>Come       </a:t>
                      </a:r>
                      <a:r>
                        <a:rPr lang="en-US" sz="2400" dirty="0" err="1" smtClean="0"/>
                        <a:t>Comen</a:t>
                      </a:r>
                      <a:endParaRPr lang="en-US" sz="2400" dirty="0"/>
                    </a:p>
                  </a:txBody>
                  <a:tcPr/>
                </a:tc>
                <a:tc>
                  <a:txBody>
                    <a:bodyPr/>
                    <a:lstStyle/>
                    <a:p>
                      <a:r>
                        <a:rPr lang="en-US" sz="2400" dirty="0" err="1" smtClean="0"/>
                        <a:t>Vivir</a:t>
                      </a:r>
                      <a:r>
                        <a:rPr lang="en-US" sz="2400" dirty="0" smtClean="0"/>
                        <a:t>- to live</a:t>
                      </a:r>
                    </a:p>
                    <a:p>
                      <a:endParaRPr lang="en-US" sz="2400" dirty="0" smtClean="0"/>
                    </a:p>
                    <a:p>
                      <a:r>
                        <a:rPr lang="en-US" sz="2400" dirty="0" smtClean="0"/>
                        <a:t>Vivo      </a:t>
                      </a:r>
                      <a:r>
                        <a:rPr lang="en-US" sz="2400" dirty="0" err="1" smtClean="0"/>
                        <a:t>Vivimos</a:t>
                      </a:r>
                      <a:endParaRPr lang="en-US" sz="2400" dirty="0" smtClean="0"/>
                    </a:p>
                    <a:p>
                      <a:r>
                        <a:rPr lang="en-US" sz="2400" dirty="0" err="1" smtClean="0"/>
                        <a:t>Vives</a:t>
                      </a:r>
                      <a:r>
                        <a:rPr lang="en-US" sz="2400" dirty="0" smtClean="0"/>
                        <a:t>      </a:t>
                      </a:r>
                      <a:r>
                        <a:rPr lang="en-US" sz="2400" dirty="0" err="1" smtClean="0"/>
                        <a:t>Vivís</a:t>
                      </a:r>
                      <a:endParaRPr lang="en-US" sz="2400" dirty="0" smtClean="0"/>
                    </a:p>
                    <a:p>
                      <a:r>
                        <a:rPr lang="en-US" sz="2400" dirty="0" smtClean="0"/>
                        <a:t>Vive       </a:t>
                      </a:r>
                      <a:r>
                        <a:rPr lang="en-US" sz="2400" dirty="0" err="1" smtClean="0"/>
                        <a:t>Viven</a:t>
                      </a:r>
                      <a:endParaRPr lang="en-US" sz="2400" dirty="0"/>
                    </a:p>
                  </a:txBody>
                  <a:tcPr/>
                </a:tc>
              </a:tr>
            </a:tbl>
          </a:graphicData>
        </a:graphic>
      </p:graphicFrame>
      <p:sp>
        <p:nvSpPr>
          <p:cNvPr id="5" name="TextBox 4"/>
          <p:cNvSpPr txBox="1"/>
          <p:nvPr/>
        </p:nvSpPr>
        <p:spPr>
          <a:xfrm>
            <a:off x="457200" y="1099758"/>
            <a:ext cx="8281634" cy="584776"/>
          </a:xfrm>
          <a:prstGeom prst="rect">
            <a:avLst/>
          </a:prstGeom>
          <a:noFill/>
        </p:spPr>
        <p:txBody>
          <a:bodyPr wrap="none" rtlCol="0">
            <a:spAutoFit/>
          </a:bodyPr>
          <a:lstStyle/>
          <a:p>
            <a:r>
              <a:rPr lang="en-US" sz="3200" dirty="0" smtClean="0"/>
              <a:t>Just a little review of regular AR, ER, and IR verbs</a:t>
            </a:r>
            <a:endParaRPr lang="en-US" sz="3200" dirty="0"/>
          </a:p>
        </p:txBody>
      </p:sp>
      <p:sp>
        <p:nvSpPr>
          <p:cNvPr id="6" name="TextBox 5"/>
          <p:cNvSpPr txBox="1"/>
          <p:nvPr/>
        </p:nvSpPr>
        <p:spPr>
          <a:xfrm>
            <a:off x="3434062" y="5727418"/>
            <a:ext cx="1543010" cy="584776"/>
          </a:xfrm>
          <a:prstGeom prst="rect">
            <a:avLst/>
          </a:prstGeom>
          <a:noFill/>
        </p:spPr>
        <p:txBody>
          <a:bodyPr wrap="none" rtlCol="0">
            <a:spAutoFit/>
          </a:bodyPr>
          <a:lstStyle/>
          <a:p>
            <a:r>
              <a:rPr lang="en-US" sz="3200" dirty="0" smtClean="0"/>
              <a:t>Doc. </a:t>
            </a:r>
            <a:r>
              <a:rPr lang="en-US" sz="3200" smtClean="0"/>
              <a:t>8.4</a:t>
            </a:r>
            <a:endParaRPr 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54891"/>
          </a:xfrm>
        </p:spPr>
        <p:txBody>
          <a:bodyPr/>
          <a:lstStyle/>
          <a:p>
            <a:r>
              <a:rPr lang="en-US" dirty="0" smtClean="0"/>
              <a:t>There are two ways to ask for things in Spanish</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fontScale="90000"/>
          </a:bodyPr>
          <a:lstStyle/>
          <a:p>
            <a:r>
              <a:rPr lang="en-US" dirty="0" smtClean="0"/>
              <a:t/>
            </a:r>
            <a:br>
              <a:rPr lang="en-US" dirty="0" smtClean="0"/>
            </a:br>
            <a:r>
              <a:rPr lang="en-US" dirty="0" smtClean="0"/>
              <a:t>1. </a:t>
            </a:r>
            <a:r>
              <a:rPr lang="en-US" dirty="0" err="1" smtClean="0"/>
              <a:t>Querer</a:t>
            </a:r>
            <a:r>
              <a:rPr lang="en-US" dirty="0" smtClean="0"/>
              <a:t>- to want</a:t>
            </a:r>
            <a:br>
              <a:rPr lang="en-US" dirty="0" smtClean="0"/>
            </a:br>
            <a:r>
              <a:rPr lang="en-US" dirty="0" err="1" smtClean="0"/>
              <a:t>Ejemplo</a:t>
            </a:r>
            <a:r>
              <a:rPr lang="en-US" dirty="0" smtClean="0"/>
              <a:t>:</a:t>
            </a:r>
            <a:br>
              <a:rPr lang="en-US" dirty="0" smtClean="0"/>
            </a:br>
            <a:r>
              <a:rPr lang="en-US" dirty="0" err="1" smtClean="0"/>
              <a:t>Yo</a:t>
            </a:r>
            <a:r>
              <a:rPr lang="en-US" dirty="0" smtClean="0"/>
              <a:t> </a:t>
            </a:r>
            <a:r>
              <a:rPr lang="en-US" dirty="0" err="1" smtClean="0"/>
              <a:t>quiero</a:t>
            </a:r>
            <a:r>
              <a:rPr lang="en-US" dirty="0" smtClean="0"/>
              <a:t> </a:t>
            </a:r>
            <a:r>
              <a:rPr lang="en-US" dirty="0" err="1" smtClean="0"/>
              <a:t>viajar</a:t>
            </a:r>
            <a:r>
              <a:rPr lang="en-US" dirty="0" smtClean="0"/>
              <a:t> a Columbia</a:t>
            </a:r>
            <a:br>
              <a:rPr lang="en-US" dirty="0" smtClean="0"/>
            </a:br>
            <a:r>
              <a:rPr lang="en-US" dirty="0" smtClean="0"/>
              <a:t>I want to travel to Columbia</a:t>
            </a:r>
            <a:br>
              <a:rPr lang="en-US" dirty="0" smtClean="0"/>
            </a:br>
            <a:r>
              <a:rPr lang="en-US" dirty="0" smtClean="0"/>
              <a:t>or</a:t>
            </a:r>
            <a:br>
              <a:rPr lang="en-US" dirty="0" smtClean="0"/>
            </a:br>
            <a:r>
              <a:rPr lang="en-US" dirty="0" err="1" smtClean="0"/>
              <a:t>Yo</a:t>
            </a:r>
            <a:r>
              <a:rPr lang="en-US" dirty="0" smtClean="0"/>
              <a:t> </a:t>
            </a:r>
            <a:r>
              <a:rPr lang="en-US" dirty="0" err="1" smtClean="0"/>
              <a:t>quiero</a:t>
            </a:r>
            <a:r>
              <a:rPr lang="en-US" dirty="0" smtClean="0"/>
              <a:t> dos tacos </a:t>
            </a:r>
            <a:r>
              <a:rPr lang="en-US" dirty="0" err="1" smtClean="0"/>
              <a:t>y</a:t>
            </a:r>
            <a:r>
              <a:rPr lang="en-US" dirty="0" smtClean="0"/>
              <a:t> un </a:t>
            </a:r>
            <a:r>
              <a:rPr lang="en-US" dirty="0" err="1" smtClean="0"/>
              <a:t>refesco</a:t>
            </a:r>
            <a:r>
              <a:rPr lang="en-US" dirty="0" smtClean="0"/>
              <a:t/>
            </a:r>
            <a:br>
              <a:rPr lang="en-US" dirty="0" smtClean="0"/>
            </a:br>
            <a:r>
              <a:rPr lang="en-US" dirty="0" smtClean="0"/>
              <a:t>I want two tacos and a soda</a:t>
            </a:r>
            <a:br>
              <a:rPr lang="en-US" dirty="0" smtClean="0"/>
            </a:br>
            <a:r>
              <a:rPr lang="en-US" dirty="0" smtClean="0"/>
              <a:t/>
            </a:r>
            <a:br>
              <a:rPr lang="en-US" dirty="0" smtClean="0"/>
            </a:br>
            <a:r>
              <a:rPr lang="en-US" dirty="0" smtClean="0"/>
              <a:t>This is a perfectly fine way of asking for something, but if you really want to be polite…</a:t>
            </a:r>
            <a:br>
              <a:rPr lang="en-US" dirty="0" smtClean="0"/>
            </a:br>
            <a:r>
              <a:rPr lang="en-US" dirty="0" smtClean="0"/>
              <a:t/>
            </a:r>
            <a:br>
              <a:rPr lang="en-US" dirty="0" smtClean="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598550"/>
          </a:xfrm>
        </p:spPr>
        <p:txBody>
          <a:bodyPr>
            <a:normAutofit fontScale="90000"/>
          </a:bodyPr>
          <a:lstStyle/>
          <a:p>
            <a:r>
              <a:rPr lang="en-US" dirty="0" smtClean="0"/>
              <a:t>2. Me </a:t>
            </a:r>
            <a:r>
              <a:rPr lang="en-US" dirty="0" err="1" smtClean="0"/>
              <a:t>gustería</a:t>
            </a:r>
            <a:r>
              <a:rPr lang="en-US" dirty="0" smtClean="0"/>
              <a:t>- I would like</a:t>
            </a:r>
            <a:br>
              <a:rPr lang="en-US" dirty="0" smtClean="0"/>
            </a:br>
            <a:r>
              <a:rPr lang="en-US" dirty="0" err="1" smtClean="0"/>
              <a:t>Ejemplo</a:t>
            </a:r>
            <a:r>
              <a:rPr lang="en-US" dirty="0" smtClean="0"/>
              <a:t>:</a:t>
            </a:r>
            <a:br>
              <a:rPr lang="en-US" dirty="0" smtClean="0"/>
            </a:br>
            <a:r>
              <a:rPr lang="en-US" dirty="0" smtClean="0"/>
              <a:t>Me </a:t>
            </a:r>
            <a:r>
              <a:rPr lang="en-US" dirty="0" err="1" smtClean="0"/>
              <a:t>gustaría</a:t>
            </a:r>
            <a:r>
              <a:rPr lang="en-US" dirty="0" smtClean="0"/>
              <a:t> </a:t>
            </a:r>
            <a:r>
              <a:rPr lang="en-US" dirty="0" err="1" smtClean="0"/>
              <a:t>viajar</a:t>
            </a:r>
            <a:r>
              <a:rPr lang="en-US" dirty="0" smtClean="0"/>
              <a:t> a Columbia</a:t>
            </a:r>
            <a:br>
              <a:rPr lang="en-US" dirty="0" smtClean="0"/>
            </a:br>
            <a:r>
              <a:rPr lang="en-US" i="1" dirty="0" smtClean="0"/>
              <a:t>I would like to go to Columbia</a:t>
            </a:r>
            <a:r>
              <a:rPr lang="en-US" dirty="0" smtClean="0"/>
              <a:t/>
            </a:r>
            <a:br>
              <a:rPr lang="en-US" dirty="0" smtClean="0"/>
            </a:br>
            <a:r>
              <a:rPr lang="en-US" dirty="0" smtClean="0"/>
              <a:t>Me </a:t>
            </a:r>
            <a:r>
              <a:rPr lang="en-US" dirty="0" err="1" smtClean="0"/>
              <a:t>gustería</a:t>
            </a:r>
            <a:r>
              <a:rPr lang="en-US" dirty="0" smtClean="0"/>
              <a:t> dos tacos </a:t>
            </a:r>
            <a:r>
              <a:rPr lang="en-US" dirty="0" err="1" smtClean="0"/>
              <a:t>y</a:t>
            </a:r>
            <a:r>
              <a:rPr lang="en-US" dirty="0" smtClean="0"/>
              <a:t> un </a:t>
            </a:r>
            <a:r>
              <a:rPr lang="en-US" dirty="0" err="1" smtClean="0"/>
              <a:t>refresco</a:t>
            </a:r>
            <a:r>
              <a:rPr lang="en-US" dirty="0" smtClean="0"/>
              <a:t/>
            </a:r>
            <a:br>
              <a:rPr lang="en-US" dirty="0" smtClean="0"/>
            </a:br>
            <a:r>
              <a:rPr lang="en-US" i="1" dirty="0" smtClean="0"/>
              <a:t>I would like two tacos and a soda</a:t>
            </a:r>
            <a:br>
              <a:rPr lang="en-US" i="1" dirty="0" smtClean="0"/>
            </a:br>
            <a:r>
              <a:rPr lang="en-US" i="1" dirty="0" smtClean="0"/>
              <a:t/>
            </a:r>
            <a:br>
              <a:rPr lang="en-US" i="1" dirty="0" smtClean="0"/>
            </a:br>
            <a:r>
              <a:rPr lang="en-US" dirty="0" smtClean="0"/>
              <a:t>This a a more polite way of asking for something. Use it with “</a:t>
            </a:r>
            <a:r>
              <a:rPr lang="en-US" dirty="0" err="1" smtClean="0"/>
              <a:t>Usteds</a:t>
            </a:r>
            <a:r>
              <a:rPr lang="en-US" dirty="0" smtClean="0"/>
              <a:t>” or if you want to ask for something very nicely and get your way </a:t>
            </a:r>
            <a:r>
              <a:rPr lang="en-US" dirty="0" err="1" smtClean="0">
                <a:sym typeface="Wingdings"/>
              </a:rPr>
              <a:t></a:t>
            </a:r>
            <a:endParaRPr lang="en-US" i="1"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583363"/>
          </a:xfrm>
        </p:spPr>
        <p:txBody>
          <a:bodyPr>
            <a:normAutofit fontScale="90000"/>
          </a:bodyPr>
          <a:lstStyle/>
          <a:p>
            <a:r>
              <a:rPr lang="en-US" sz="3200" dirty="0" smtClean="0"/>
              <a:t>En </a:t>
            </a:r>
            <a:r>
              <a:rPr lang="en-US" sz="3200" dirty="0" err="1" smtClean="0"/>
              <a:t>grupos</a:t>
            </a:r>
            <a:r>
              <a:rPr lang="en-US" sz="3200" dirty="0" smtClean="0"/>
              <a:t> de dos</a:t>
            </a:r>
            <a:br>
              <a:rPr lang="en-US" sz="3200" dirty="0" smtClean="0"/>
            </a:br>
            <a:r>
              <a:rPr lang="en-US" sz="3200" dirty="0" smtClean="0"/>
              <a:t>Write four sentences each about the wishes and intentions of people you know, using the following verbs: </a:t>
            </a:r>
            <a:r>
              <a:rPr lang="en-US" sz="3200" dirty="0" err="1" smtClean="0"/>
              <a:t>gustería</a:t>
            </a:r>
            <a:r>
              <a:rPr lang="en-US" sz="3200" dirty="0" smtClean="0"/>
              <a:t>, and </a:t>
            </a:r>
            <a:r>
              <a:rPr lang="en-US" sz="3200" dirty="0" err="1" smtClean="0"/>
              <a:t>querer</a:t>
            </a:r>
            <a:r>
              <a:rPr lang="en-US" sz="3200" dirty="0" smtClean="0"/>
              <a:t/>
            </a:r>
            <a:br>
              <a:rPr lang="en-US" sz="3200" dirty="0" smtClean="0"/>
            </a:br>
            <a:r>
              <a:rPr lang="en-US" sz="3200" dirty="0" smtClean="0"/>
              <a:t>Secondary Verbs: </a:t>
            </a:r>
            <a:r>
              <a:rPr lang="en-US" sz="3200" dirty="0" err="1" smtClean="0"/>
              <a:t>pensar</a:t>
            </a:r>
            <a:r>
              <a:rPr lang="en-US" sz="3200" dirty="0" smtClean="0"/>
              <a:t>, </a:t>
            </a:r>
            <a:r>
              <a:rPr lang="en-US" sz="3200" dirty="0" err="1" smtClean="0"/>
              <a:t>viajar</a:t>
            </a:r>
            <a:r>
              <a:rPr lang="en-US" sz="3200" dirty="0" smtClean="0"/>
              <a:t>, comer, </a:t>
            </a:r>
            <a:r>
              <a:rPr lang="en-US" sz="3200" dirty="0" err="1" smtClean="0"/>
              <a:t>beber</a:t>
            </a:r>
            <a:r>
              <a:rPr lang="en-US" sz="3200" dirty="0" smtClean="0"/>
              <a:t>, </a:t>
            </a:r>
            <a:r>
              <a:rPr lang="en-US" sz="3200" dirty="0" err="1" smtClean="0"/>
              <a:t>ir</a:t>
            </a:r>
            <a:r>
              <a:rPr lang="en-US" sz="3200" dirty="0" smtClean="0"/>
              <a:t>, ser… </a:t>
            </a:r>
            <a:br>
              <a:rPr lang="en-US" sz="3200" dirty="0" smtClean="0"/>
            </a:br>
            <a:r>
              <a:rPr lang="en-US" sz="3200" dirty="0" smtClean="0"/>
              <a:t/>
            </a:r>
            <a:br>
              <a:rPr lang="en-US" sz="3200" dirty="0" smtClean="0"/>
            </a:br>
            <a:r>
              <a:rPr lang="en-US" sz="3200" dirty="0" smtClean="0"/>
              <a:t>Then pretend you did not hear them the first time and ask each other questions about the sentences.</a:t>
            </a:r>
            <a:br>
              <a:rPr lang="en-US" sz="3200" dirty="0" smtClean="0"/>
            </a:br>
            <a:r>
              <a:rPr lang="en-US" sz="3200" dirty="0" err="1" smtClean="0"/>
              <a:t>Ejemplo</a:t>
            </a:r>
            <a:r>
              <a:rPr lang="en-US" sz="3200" dirty="0" smtClean="0"/>
              <a:t>:</a:t>
            </a:r>
            <a:br>
              <a:rPr lang="en-US" sz="3200" dirty="0" smtClean="0"/>
            </a:br>
            <a:r>
              <a:rPr lang="en-US" sz="3200" dirty="0" smtClean="0"/>
              <a:t>A:A </a:t>
            </a:r>
            <a:r>
              <a:rPr lang="en-US" sz="3200" dirty="0" err="1" smtClean="0"/>
              <a:t>mis</a:t>
            </a:r>
            <a:r>
              <a:rPr lang="en-US" sz="3200" dirty="0" smtClean="0"/>
              <a:t> padres les </a:t>
            </a:r>
            <a:r>
              <a:rPr lang="en-US" sz="3200" dirty="0" err="1" smtClean="0"/>
              <a:t>gustería</a:t>
            </a:r>
            <a:r>
              <a:rPr lang="en-US" sz="3200" dirty="0" smtClean="0"/>
              <a:t> </a:t>
            </a:r>
            <a:r>
              <a:rPr lang="en-US" sz="3200" dirty="0" err="1" smtClean="0"/>
              <a:t>viajar</a:t>
            </a:r>
            <a:r>
              <a:rPr lang="en-US" sz="3200" dirty="0" smtClean="0"/>
              <a:t> a Venezuela </a:t>
            </a:r>
            <a:r>
              <a:rPr lang="en-US" sz="3200" dirty="0" err="1" smtClean="0"/>
              <a:t>cada</a:t>
            </a:r>
            <a:r>
              <a:rPr lang="en-US" sz="3200" dirty="0" smtClean="0"/>
              <a:t> </a:t>
            </a:r>
            <a:r>
              <a:rPr lang="en-US" sz="3200" dirty="0" err="1" smtClean="0"/>
              <a:t>verano</a:t>
            </a:r>
            <a:r>
              <a:rPr lang="en-US" sz="3200" dirty="0" smtClean="0"/>
              <a:t>. </a:t>
            </a:r>
            <a:r>
              <a:rPr lang="en-US" sz="3200" dirty="0" err="1" smtClean="0"/>
              <a:t>Yo</a:t>
            </a:r>
            <a:r>
              <a:rPr lang="en-US" sz="3200" dirty="0" smtClean="0"/>
              <a:t> </a:t>
            </a:r>
            <a:r>
              <a:rPr lang="en-US" sz="3200" dirty="0" err="1" smtClean="0"/>
              <a:t>prefiero</a:t>
            </a:r>
            <a:r>
              <a:rPr lang="en-US" sz="3200" dirty="0" smtClean="0"/>
              <a:t> </a:t>
            </a:r>
            <a:r>
              <a:rPr lang="en-US" sz="3200" dirty="0" err="1" smtClean="0"/>
              <a:t>ir</a:t>
            </a:r>
            <a:r>
              <a:rPr lang="en-US" sz="3200" dirty="0" smtClean="0"/>
              <a:t> a Puerto Rico. Un </a:t>
            </a:r>
            <a:r>
              <a:rPr lang="en-US" sz="3200" dirty="0" err="1" smtClean="0"/>
              <a:t>día</a:t>
            </a:r>
            <a:r>
              <a:rPr lang="en-US" sz="3200" dirty="0" smtClean="0"/>
              <a:t> </a:t>
            </a:r>
            <a:r>
              <a:rPr lang="en-US" sz="3200" dirty="0" err="1" smtClean="0"/>
              <a:t>peinso</a:t>
            </a:r>
            <a:r>
              <a:rPr lang="en-US" sz="3200" dirty="0" smtClean="0"/>
              <a:t> </a:t>
            </a:r>
            <a:r>
              <a:rPr lang="en-US" sz="3200" dirty="0" err="1" smtClean="0"/>
              <a:t>hacer</a:t>
            </a:r>
            <a:r>
              <a:rPr lang="en-US" sz="3200" dirty="0" smtClean="0"/>
              <a:t> un </a:t>
            </a:r>
            <a:r>
              <a:rPr lang="en-US" sz="3200" dirty="0" err="1" smtClean="0"/>
              <a:t>viaje</a:t>
            </a:r>
            <a:r>
              <a:rPr lang="en-US" sz="3200" dirty="0" smtClean="0"/>
              <a:t> en Costa Rica</a:t>
            </a:r>
            <a:br>
              <a:rPr lang="en-US" sz="3200" dirty="0" smtClean="0"/>
            </a:br>
            <a:r>
              <a:rPr lang="en-US" sz="3200" dirty="0" smtClean="0"/>
              <a:t/>
            </a:r>
            <a:br>
              <a:rPr lang="en-US" sz="3200" dirty="0" smtClean="0"/>
            </a:br>
            <a:r>
              <a:rPr lang="en-US" sz="3200" dirty="0" smtClean="0"/>
              <a:t>B: ¿</a:t>
            </a:r>
            <a:r>
              <a:rPr lang="en-US" sz="3200" dirty="0" err="1" smtClean="0"/>
              <a:t>Perdon</a:t>
            </a:r>
            <a:r>
              <a:rPr lang="en-US" sz="3200" dirty="0" smtClean="0"/>
              <a:t>, </a:t>
            </a:r>
            <a:r>
              <a:rPr lang="en-US" sz="3200" dirty="0" err="1" smtClean="0"/>
              <a:t>adónde</a:t>
            </a:r>
            <a:r>
              <a:rPr lang="en-US" sz="3200" dirty="0" smtClean="0"/>
              <a:t> les </a:t>
            </a:r>
            <a:r>
              <a:rPr lang="en-US" sz="3200" dirty="0" err="1" smtClean="0"/>
              <a:t>gustería</a:t>
            </a:r>
            <a:r>
              <a:rPr lang="en-US" sz="3200" dirty="0" smtClean="0"/>
              <a:t> </a:t>
            </a:r>
            <a:r>
              <a:rPr lang="en-US" sz="3200" dirty="0" err="1" smtClean="0"/>
              <a:t>ir</a:t>
            </a:r>
            <a:r>
              <a:rPr lang="en-US" sz="3200" dirty="0" smtClean="0"/>
              <a:t> a </a:t>
            </a:r>
            <a:r>
              <a:rPr lang="en-US" sz="3200" dirty="0" err="1" smtClean="0"/>
              <a:t>tus</a:t>
            </a:r>
            <a:r>
              <a:rPr lang="en-US" sz="3200" dirty="0" smtClean="0"/>
              <a:t> padres?</a:t>
            </a:r>
            <a:br>
              <a:rPr lang="en-US" sz="3200" dirty="0" smtClean="0"/>
            </a:br>
            <a:r>
              <a:rPr lang="en-US" sz="3200" dirty="0" smtClean="0"/>
              <a:t>A: A </a:t>
            </a:r>
            <a:r>
              <a:rPr lang="en-US" sz="3200" dirty="0" err="1" smtClean="0"/>
              <a:t>mis</a:t>
            </a:r>
            <a:r>
              <a:rPr lang="en-US" sz="3200" dirty="0" smtClean="0"/>
              <a:t> padres les </a:t>
            </a:r>
            <a:r>
              <a:rPr lang="en-US" sz="3200" dirty="0" err="1" smtClean="0"/>
              <a:t>gustería</a:t>
            </a:r>
            <a:r>
              <a:rPr lang="en-US" sz="3200" dirty="0" smtClean="0"/>
              <a:t> </a:t>
            </a:r>
            <a:r>
              <a:rPr lang="en-US" sz="3200" dirty="0" err="1" smtClean="0"/>
              <a:t>ir</a:t>
            </a:r>
            <a:r>
              <a:rPr lang="en-US" sz="3200" dirty="0" smtClean="0"/>
              <a:t> a Venezuela</a:t>
            </a:r>
            <a:endParaRPr lang="en-US" sz="3200" dirty="0"/>
          </a:p>
        </p:txBody>
      </p:sp>
    </p:spTree>
  </p:cSld>
  <p:clrMapOvr>
    <a:masterClrMapping/>
  </p:clrMapOvr>
</p:sld>
</file>

<file path=ppt/theme/theme1.xml><?xml version="1.0" encoding="utf-8"?>
<a:theme xmlns:a="http://schemas.openxmlformats.org/drawingml/2006/main" name="Office Theme">
  <a:themeElements>
    <a:clrScheme name="Custom 1">
      <a:dk1>
        <a:srgbClr val="A91A24"/>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641</TotalTime>
  <Words>1876</Words>
  <Application>Microsoft Macintosh PowerPoint</Application>
  <PresentationFormat>On-screen Show (4:3)</PresentationFormat>
  <Paragraphs>124</Paragraphs>
  <Slides>58</Slides>
  <Notes>0</Notes>
  <HiddenSlides>0</HiddenSlides>
  <MMClips>0</MMClips>
  <ScaleCrop>false</ScaleCrop>
  <HeadingPairs>
    <vt:vector size="4" baseType="variant">
      <vt:variant>
        <vt:lpstr>Design Template</vt:lpstr>
      </vt:variant>
      <vt:variant>
        <vt:i4>1</vt:i4>
      </vt:variant>
      <vt:variant>
        <vt:lpstr>Slide Titles</vt:lpstr>
      </vt:variant>
      <vt:variant>
        <vt:i4>58</vt:i4>
      </vt:variant>
    </vt:vector>
  </HeadingPairs>
  <TitlesOfParts>
    <vt:vector size="59" baseType="lpstr">
      <vt:lpstr>Office Theme</vt:lpstr>
      <vt:lpstr>Correct the following sentences: Despues de como, yo voy a ir a hablar por teléfono.  Me gusta muy comer comida maxicana, es mucho bien.  Cuando regreso a mi casa, comer, hablar, y dormir.  Yo de West Bloomfield.   Me gusta hablo con mis amigos</vt:lpstr>
      <vt:lpstr>Fill out the vocab list of important words that we all tend to forget. Then we will all write a sentence to go with each word. Doc. 8.5</vt:lpstr>
      <vt:lpstr>Una Carta de Princessa Doc. 8.1  Answer the questions Doc. 8.2</vt:lpstr>
      <vt:lpstr>1. ¿Dónde están Princessa y Rafa desde el jueves? Estan en Cartagena desde el jueves  2. ¿Cómo es la ciudad? La cuidad es muy bonita e interesante  3. ¿A quién escribe Princessa esta carta? Princessa escribe esta carta a sus amigos  4. ¿Cómo es le casa en Cartagena? La casa en Cartagena es grande y cómoda  5. ¿Cuánto tiempo piensan pasar en Bucaramanga? Piensan pasar siete o ocho días en allí.  6. ¿Qué van a hacer los muchachos allá? Van a naar en su piscina y aprender a montar a caballo.</vt:lpstr>
      <vt:lpstr>Let’s watch some puppet pals videos!</vt:lpstr>
      <vt:lpstr>There are two ways to ask for things in Spanish </vt:lpstr>
      <vt:lpstr> 1. Querer- to want Ejemplo: Yo quiero viajar a Columbia I want to travel to Columbia or Yo quiero dos tacos y un refesco I want two tacos and a soda  This is a perfectly fine way of asking for something, but if you really want to be polite…  </vt:lpstr>
      <vt:lpstr>2. Me gustería- I would like Ejemplo: Me gustaría viajar a Columbia I would like to go to Columbia Me gustería dos tacos y un refresco I would like two tacos and a soda  This a a more polite way of asking for something. Use it with “Usteds” or if you want to ask for something very nicely and get your way </vt:lpstr>
      <vt:lpstr>En grupos de dos Write four sentences each about the wishes and intentions of people you know, using the following verbs: gustería, and querer Secondary Verbs: pensar, viajar, comer, beber, ir, ser…   Then pretend you did not hear them the first time and ask each other questions about the sentences. Ejemplo: A:A mis padres les gustería viajar a Venezuela cada verano. Yo prefiero ir a Puerto Rico. Un día peinso hacer un viaje en Costa Rica  B: ¿Perdon, adónde les gustería ir a tus padres? A: A mis padres les gustería ir a Venezuela</vt:lpstr>
      <vt:lpstr>Slide 10</vt:lpstr>
      <vt:lpstr> ¡Un otro verbo iregular!  Decir- to say Yo digo  Nosotros decimos Tú dices  Vosotros decís Él/Ella/Ud dice Ellos/Ellas/Uds. dicen  ejemplo de uso: ¿huh, qué dices tu? Huh, what did you say? Yo digo “hola” I said “Hello”  </vt:lpstr>
      <vt:lpstr>Un otro uso para la palabra “que”  you have already learned to use “que” to connect two parts of a sentence Ex:  Peinso que Jorge quiere estar luchador. I think that Jorge wants to be a luchador.</vt:lpstr>
      <vt:lpstr> You will also use que when summarizing or paraphrasing something that someone else has said. Ex: ¿Qué dicen los amigos de Roberto? What do Robert’s friends say? Dicen que van a pasar una semana en Detroit. They say that they are going to spend a week in Detroit.  </vt:lpstr>
      <vt:lpstr>¿Qué dicen?</vt:lpstr>
      <vt:lpstr>Enriqué y Armando</vt:lpstr>
      <vt:lpstr>Enriqué y Armando dicen “hola amigo” </vt:lpstr>
      <vt:lpstr>Víctor</vt:lpstr>
      <vt:lpstr>Víctor dice “te quiero chicito!”</vt:lpstr>
      <vt:lpstr>Rosa La Esposa</vt:lpstr>
      <vt:lpstr>Rosa La Esposa dice “queres luchar?”</vt:lpstr>
      <vt:lpstr>Nosotros</vt:lpstr>
      <vt:lpstr>Nosotros decimos “somos luchadores!”</vt:lpstr>
      <vt:lpstr>Yo</vt:lpstr>
      <vt:lpstr>Yo digo “soy fuerte!”</vt:lpstr>
      <vt:lpstr>¡Los Luchadores! En grupos,  lean los paragrafos, y repetan lo en tus propias palabras Doc. 7.3</vt:lpstr>
      <vt:lpstr>¡Una Película!</vt:lpstr>
      <vt:lpstr>Let’s start some rumors shall we? Give me a fake rumor about a famous person.  All you have to do is say: “dicen que…” “they say that…”</vt:lpstr>
      <vt:lpstr>Here’s some fun words for rumors Embarazada- Pregnant enamorado- in love un actor malo- a bad actor  de un otra planeta- from another planet una pareja- a couple termina trabajar- to quit</vt:lpstr>
      <vt:lpstr>Just to clarify… que can mean two different things.   Qué, with an accent, means “what” Que, without and accent, means that, or which</vt:lpstr>
      <vt:lpstr>La Casa The House</vt:lpstr>
      <vt:lpstr>Slide 31</vt:lpstr>
      <vt:lpstr>La casa de Diego Rivera y Frida Kahlo </vt:lpstr>
      <vt:lpstr>Saquen papel y hagan dibujos de sus casas. Usen el nuevo vocabulario y describan sus casas. </vt:lpstr>
      <vt:lpstr>Usen todas de estas palabras        </vt:lpstr>
      <vt:lpstr>En grupos, hablen de tu casa y los actividades que hacen en cada cuarto.  Ex: a: qué haces en tu cuarto? b: pongo las cosas en sus lugares en mi cuarto  Escriban sus repuestas de tu compañero/a de clase en SU dibujo.</vt:lpstr>
      <vt:lpstr>Los verbos iregulares con el cambio  ei  We have seen that some verbs require the spelling change of eie in some of their present tense forms (ex. CerrarYo cierro,  nosotros cerramos)</vt:lpstr>
      <vt:lpstr>Well just to keep it interesting, there are verbs that change spelling from ei in all forms except nosotros and vosotros</vt:lpstr>
      <vt:lpstr>Pedir- to ask/order Yo Pido  Nosotros Pedimos Tú Pides  Vosotros Pedís Él/Ella/Ud. Pide Ellos/Ellas/Uds. Piden</vt:lpstr>
      <vt:lpstr>Repetir- to repeat Yo Repito  Nosotros Repetimos Tú Repites  Vosotros Repetís Él/Ella/Ud. Repite Ellos/Ellas/Uds. Repiten</vt:lpstr>
      <vt:lpstr>Pedir y Preguntar Pedir is different from preguntar. Preguntar is to ask a question, Pedir is to ask FOR something or to order something in a restaurant. Use Pedir to excuse yourself by saying “Pido perdon”  </vt:lpstr>
      <vt:lpstr>“A Dios le Pido” de JUANES  Doc. 8.3</vt:lpstr>
      <vt:lpstr>We know how to describe ourselves and others in Spanish using Ser or Estar and an adjective. Ex. Yo estoy cansada I am tired Yo soy baja I am short  (en mi caso, los dos son verdades)</vt:lpstr>
      <vt:lpstr>There are some phrases in Spanish that describe one’s state of being that use TENER (to have) instead of a “to be” verb.</vt:lpstr>
      <vt:lpstr>Tener Sueñoel sueño</vt:lpstr>
      <vt:lpstr>Tener Miedoel miedo</vt:lpstr>
      <vt:lpstr>Tener Sedla sed</vt:lpstr>
      <vt:lpstr>Tener Hambreel hambre</vt:lpstr>
      <vt:lpstr>Tener Calorel calor</vt:lpstr>
      <vt:lpstr>Tener Fríoel frío</vt:lpstr>
      <vt:lpstr>Tener Prisala prisa</vt:lpstr>
      <vt:lpstr>Slide 51</vt:lpstr>
      <vt:lpstr>These expressions combine the verb Tener with a noun, such as hambre (hunger) or sed (thirst)</vt:lpstr>
      <vt:lpstr>Nouns have number and gender, right?</vt:lpstr>
      <vt:lpstr>Ok, so that means that hambre, sed, calor, etc. all have gender. If you want to say you are very hungry, or a little hungry, use mucho/a or poco/a… but it MUST agree in gender with the noun.</vt:lpstr>
      <vt:lpstr>Masculine Nouns: miedo, frío, calor, sueño  Ejemplos: tengo mucho miedo tengo poco frío tengo mucho calor tengo poco sueño</vt:lpstr>
      <vt:lpstr>Feminine nouns: hambre, prisa, sed  Ejemplos: tengo mucha hambre tengo poca prisa tengo mucha sed</vt:lpstr>
      <vt:lpstr>Practicamos! Escriban las repuestas de tu compañero/a de clase 1. ¿cuánto calor tienes? 2. ¿cuánta hambre tienes 3. ¿cuánto miedo tienes? 4. ¿cuánta prisa tienes? 5. ¿cuánta sed tienes 6. ¿de qué tienes muchas ganas? 7. ¿de qué tienes pocas ganas? Digan me, como eres su compañero de clasa?</vt:lpstr>
      <vt:lpstr>Slide 58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Una Carta de Princessa Quieridos Amigos,  Estamos aquí en Cartagena desde el jueves. Esta ciudad es muy bonita e interesante, ¿saben? Cada día a Rafa le gusta más la idea de pasar el verano aquí, pero a mí me gustaría estar con Ustedes en Michigan.  La casa de nuestra amiga es grande y cómoda. Voy a hacer un dibujo para Ustedes. Nuestros amigos son simpáticos y divertidos. El mes que viene, dicen que vamos a pasar siete o ocho días en Bucaramanga con otros amigos y allá vamos a nadar en su piscina y aprender a montar a caballo. Rafa y yo tenemos ganas de ir. Saben que a Rafa no le gusta escribir cartas. Entonces, el viernes que viene ella los quiere llamar por teléfono a las nueve de la noche.   Abrazos y Besos,  Princessa</dc:title>
  <dc:creator>Frankel Jewish Academy</dc:creator>
  <cp:lastModifiedBy>Frankel Jewish Academy</cp:lastModifiedBy>
  <cp:revision>41</cp:revision>
  <dcterms:created xsi:type="dcterms:W3CDTF">2012-03-02T16:51:55Z</dcterms:created>
  <dcterms:modified xsi:type="dcterms:W3CDTF">2012-03-02T17:14:38Z</dcterms:modified>
</cp:coreProperties>
</file>